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90" r:id="rId5"/>
    <p:sldId id="294" r:id="rId6"/>
    <p:sldId id="291" r:id="rId7"/>
    <p:sldId id="292" r:id="rId8"/>
    <p:sldId id="295" r:id="rId9"/>
    <p:sldId id="296" r:id="rId10"/>
    <p:sldId id="279" r:id="rId11"/>
  </p:sldIdLst>
  <p:sldSz cx="12192000" cy="7772400"/>
  <p:notesSz cx="6858000" cy="9144000"/>
  <p:embeddedFontLst>
    <p:embeddedFont>
      <p:font typeface="ＭＳ ゴシック" panose="020B0609070205080204" pitchFamily="49" charset="-128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Meiryo UI" panose="020B0604030504040204" pitchFamily="34" charset="-128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9GDEadltv+4lz4rhnKgDcap1G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212FAC-3418-498A-82C2-53CC5175FD4B}">
  <a:tblStyle styleId="{18212FAC-3418-498A-82C2-53CC5175FD4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140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685800"/>
            <a:ext cx="53784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685800"/>
            <a:ext cx="53784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685800"/>
            <a:ext cx="53784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685800"/>
            <a:ext cx="53784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685800"/>
            <a:ext cx="53784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685800"/>
            <a:ext cx="53784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57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685800"/>
            <a:ext cx="53784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929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685800"/>
            <a:ext cx="53784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843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685800"/>
            <a:ext cx="53784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4683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685800"/>
            <a:ext cx="53784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006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685800"/>
            <a:ext cx="53784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178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ctrTitle"/>
          </p:nvPr>
        </p:nvSpPr>
        <p:spPr>
          <a:xfrm>
            <a:off x="1524000" y="1272011"/>
            <a:ext cx="9144000" cy="270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ubTitle" idx="1"/>
          </p:nvPr>
        </p:nvSpPr>
        <p:spPr>
          <a:xfrm>
            <a:off x="1524000" y="4082311"/>
            <a:ext cx="9144000" cy="18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8382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4038600" y="7203865"/>
            <a:ext cx="41148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86106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38200" y="413809"/>
            <a:ext cx="1051560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3630242" y="-723000"/>
            <a:ext cx="493151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6" lvl="0" indent="-34290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12" lvl="1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20" lvl="2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26" lvl="3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32" lvl="4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38" lvl="5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45" lvl="6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52" lvl="7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58" lvl="8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8382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4038600" y="7203865"/>
            <a:ext cx="41148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86106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6745976" y="2392733"/>
            <a:ext cx="658675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1411976" y="-159967"/>
            <a:ext cx="658675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6" lvl="0" indent="-34290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12" lvl="1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20" lvl="2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26" lvl="3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32" lvl="4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38" lvl="5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45" lvl="6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52" lvl="7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58" lvl="8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8382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4038600" y="7203865"/>
            <a:ext cx="41148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86106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838200" y="413809"/>
            <a:ext cx="1051560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838200" y="2069042"/>
            <a:ext cx="1051560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6" lvl="0" indent="-34290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12" lvl="1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20" lvl="2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26" lvl="3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32" lvl="4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38" lvl="5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45" lvl="6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52" lvl="7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58" lvl="8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dt" idx="10"/>
          </p:nvPr>
        </p:nvSpPr>
        <p:spPr>
          <a:xfrm>
            <a:off x="8382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ftr" idx="11"/>
          </p:nvPr>
        </p:nvSpPr>
        <p:spPr>
          <a:xfrm>
            <a:off x="4038600" y="7203865"/>
            <a:ext cx="41148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ldNum" idx="12"/>
          </p:nvPr>
        </p:nvSpPr>
        <p:spPr>
          <a:xfrm>
            <a:off x="86106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8382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4038600" y="7203865"/>
            <a:ext cx="41148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6106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831850" y="1937705"/>
            <a:ext cx="10515600" cy="323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831850" y="5201393"/>
            <a:ext cx="10515600" cy="170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6" lvl="0" indent="-22860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12" lvl="1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20" lvl="2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26" lvl="3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32" lvl="4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38" lvl="5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45" lvl="6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52" lvl="7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58" lvl="8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8382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4038600" y="7203865"/>
            <a:ext cx="41148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6106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838200" y="413809"/>
            <a:ext cx="1051560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838200" y="2069042"/>
            <a:ext cx="518160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6" lvl="0" indent="-34290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12" lvl="1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20" lvl="2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26" lvl="3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32" lvl="4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38" lvl="5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45" lvl="6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52" lvl="7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58" lvl="8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6172200" y="2069042"/>
            <a:ext cx="518160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6" lvl="0" indent="-34290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12" lvl="1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20" lvl="2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26" lvl="3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32" lvl="4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38" lvl="5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45" lvl="6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52" lvl="7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58" lvl="8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8382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4038600" y="7203865"/>
            <a:ext cx="41148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86106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839788" y="413809"/>
            <a:ext cx="1051560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839791" y="1905318"/>
            <a:ext cx="5157787" cy="93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6" lvl="0" indent="-22860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12" lvl="1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20" lvl="2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26" lvl="3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32" lvl="4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38" lvl="5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45" lvl="6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52" lvl="7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58" lvl="8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839791" y="2839085"/>
            <a:ext cx="5157787" cy="417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6" lvl="0" indent="-34290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12" lvl="1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20" lvl="2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26" lvl="3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32" lvl="4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38" lvl="5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45" lvl="6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52" lvl="7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58" lvl="8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3"/>
          </p:nvPr>
        </p:nvSpPr>
        <p:spPr>
          <a:xfrm>
            <a:off x="6172200" y="1905318"/>
            <a:ext cx="5183188" cy="93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6" lvl="0" indent="-22860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12" lvl="1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20" lvl="2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26" lvl="3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32" lvl="4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38" lvl="5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45" lvl="6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52" lvl="7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58" lvl="8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4"/>
          </p:nvPr>
        </p:nvSpPr>
        <p:spPr>
          <a:xfrm>
            <a:off x="6172200" y="2839085"/>
            <a:ext cx="5183188" cy="417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6" lvl="0" indent="-34290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12" lvl="1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20" lvl="2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26" lvl="3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32" lvl="4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38" lvl="5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45" lvl="6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52" lvl="7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58" lvl="8" indent="-3429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8382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4038600" y="7203865"/>
            <a:ext cx="41148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86106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838200" y="413809"/>
            <a:ext cx="1051560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8382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4038600" y="7203865"/>
            <a:ext cx="41148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86106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839791" y="518160"/>
            <a:ext cx="3932237" cy="181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5183188" y="1119083"/>
            <a:ext cx="6172200" cy="552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6" lvl="0" indent="-43180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12" lvl="1" indent="-40640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20" lvl="2" indent="-38100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26" lvl="3" indent="-3556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32" lvl="4" indent="-3556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38" lvl="5" indent="-3556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45" lvl="6" indent="-3556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52" lvl="7" indent="-3556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58" lvl="8" indent="-3556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839791" y="2331720"/>
            <a:ext cx="3932237" cy="4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6" lvl="0" indent="-22860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12" lvl="1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20" lvl="2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26" lvl="3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32" lvl="4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38" lvl="5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45" lvl="6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52" lvl="7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58" lvl="8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8382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4038600" y="7203865"/>
            <a:ext cx="41148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6106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839791" y="518160"/>
            <a:ext cx="3932237" cy="181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5183188" y="1119083"/>
            <a:ext cx="6172200" cy="552344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839791" y="2331720"/>
            <a:ext cx="3932237" cy="4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6" lvl="0" indent="-22860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12" lvl="1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20" lvl="2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26" lvl="3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32" lvl="4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38" lvl="5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45" lvl="6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52" lvl="7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58" lvl="8" indent="-228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8382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4038600" y="7203865"/>
            <a:ext cx="41148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86106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413809"/>
            <a:ext cx="1051560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2069042"/>
            <a:ext cx="1051560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7203865"/>
            <a:ext cx="41148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7203865"/>
            <a:ext cx="274320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wmf"/><Relationship Id="rId5" Type="http://schemas.microsoft.com/office/2007/relationships/hdphoto" Target="../media/hdphoto3.wdp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microsoft.com/office/2007/relationships/hdphoto" Target="../media/hdphoto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3.jpeg"/><Relationship Id="rId5" Type="http://schemas.microsoft.com/office/2007/relationships/hdphoto" Target="../media/hdphoto5.wdp"/><Relationship Id="rId10" Type="http://schemas.openxmlformats.org/officeDocument/2006/relationships/image" Target="../media/image32.jpeg"/><Relationship Id="rId4" Type="http://schemas.openxmlformats.org/officeDocument/2006/relationships/image" Target="../media/image29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4" y="0"/>
            <a:ext cx="12192000" cy="7772400"/>
          </a:xfrm>
          <a:prstGeom prst="rect">
            <a:avLst/>
          </a:prstGeom>
          <a:gradFill>
            <a:gsLst>
              <a:gs pos="0">
                <a:srgbClr val="B7CCF5"/>
              </a:gs>
              <a:gs pos="50000">
                <a:srgbClr val="D1DEF8">
                  <a:alpha val="2745"/>
                </a:srgbClr>
              </a:gs>
              <a:gs pos="100000">
                <a:schemeClr val="lt1"/>
              </a:gs>
            </a:gsLst>
            <a:lin ang="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826372" y="1886837"/>
            <a:ext cx="105392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dk1"/>
                </a:solidFill>
                <a:latin typeface="Century Gothic"/>
                <a:sym typeface="Century Gothic"/>
              </a:rPr>
              <a:t>Introduction of Welding Applications</a:t>
            </a:r>
            <a:br>
              <a:rPr lang="en-US" sz="4000" b="1" i="1" dirty="0">
                <a:solidFill>
                  <a:schemeClr val="dk1"/>
                </a:solidFill>
                <a:latin typeface="Century Gothic"/>
                <a:sym typeface="Century Gothic"/>
              </a:rPr>
            </a:br>
            <a:r>
              <a:rPr lang="en-US" sz="2400" i="1" dirty="0">
                <a:solidFill>
                  <a:schemeClr val="dk1"/>
                </a:solidFill>
                <a:latin typeface="Century Gothic"/>
                <a:sym typeface="Century Gothic"/>
              </a:rPr>
              <a:t>November 2023</a:t>
            </a:r>
            <a:endParaRPr dirty="0"/>
          </a:p>
        </p:txBody>
      </p:sp>
      <p:pic>
        <p:nvPicPr>
          <p:cNvPr id="86" name="Google Shape;86;p1" descr="A picture containing night sk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774" y="4211677"/>
            <a:ext cx="5262449" cy="11472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2115204" y="3750697"/>
            <a:ext cx="796158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flipH="1">
            <a:off x="3001219" y="7064515"/>
            <a:ext cx="9182893" cy="707885"/>
          </a:xfrm>
          <a:prstGeom prst="rtTriangle">
            <a:avLst/>
          </a:prstGeom>
          <a:gradFill>
            <a:gsLst>
              <a:gs pos="0">
                <a:srgbClr val="F5F7FC"/>
              </a:gs>
              <a:gs pos="52999">
                <a:srgbClr val="0070C0"/>
              </a:gs>
              <a:gs pos="83000">
                <a:srgbClr val="0070C0"/>
              </a:gs>
              <a:gs pos="100000">
                <a:srgbClr val="0070C0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816" y="7113375"/>
            <a:ext cx="1288347" cy="48789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89892" y="6726001"/>
            <a:ext cx="146619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Presented By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6"/>
          <p:cNvSpPr/>
          <p:nvPr/>
        </p:nvSpPr>
        <p:spPr>
          <a:xfrm>
            <a:off x="0" y="0"/>
            <a:ext cx="12192000" cy="7772400"/>
          </a:xfrm>
          <a:prstGeom prst="rect">
            <a:avLst/>
          </a:prstGeom>
          <a:gradFill>
            <a:gsLst>
              <a:gs pos="0">
                <a:srgbClr val="B7CCF5"/>
              </a:gs>
              <a:gs pos="50000">
                <a:srgbClr val="D1DEF8">
                  <a:alpha val="2745"/>
                </a:srgbClr>
              </a:gs>
              <a:gs pos="100000">
                <a:schemeClr val="lt1"/>
              </a:gs>
            </a:gsLst>
            <a:lin ang="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3" name="Google Shape;823;p26" descr="A picture containing night sk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777" y="3312583"/>
            <a:ext cx="5262449" cy="1147237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26"/>
          <p:cNvSpPr txBox="1"/>
          <p:nvPr/>
        </p:nvSpPr>
        <p:spPr>
          <a:xfrm>
            <a:off x="6817268" y="4459820"/>
            <a:ext cx="31294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www.avio.co.jp</a:t>
            </a:r>
            <a:endParaRPr/>
          </a:p>
        </p:txBody>
      </p:sp>
      <p:sp>
        <p:nvSpPr>
          <p:cNvPr id="825" name="Google Shape;825;p26"/>
          <p:cNvSpPr txBox="1"/>
          <p:nvPr/>
        </p:nvSpPr>
        <p:spPr>
          <a:xfrm>
            <a:off x="109041" y="7346392"/>
            <a:ext cx="312945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www.easleyllc.com</a:t>
            </a:r>
            <a:endParaRPr sz="1200" dirty="0"/>
          </a:p>
        </p:txBody>
      </p:sp>
      <p:sp>
        <p:nvSpPr>
          <p:cNvPr id="826" name="Google Shape;826;p26"/>
          <p:cNvSpPr txBox="1"/>
          <p:nvPr/>
        </p:nvSpPr>
        <p:spPr>
          <a:xfrm>
            <a:off x="4531272" y="1942699"/>
            <a:ext cx="31294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</a:t>
            </a:r>
            <a:endParaRPr dirty="0"/>
          </a:p>
        </p:txBody>
      </p:sp>
      <p:sp>
        <p:nvSpPr>
          <p:cNvPr id="827" name="Google Shape;827;p26"/>
          <p:cNvSpPr/>
          <p:nvPr/>
        </p:nvSpPr>
        <p:spPr>
          <a:xfrm flipH="1">
            <a:off x="3009107" y="7059920"/>
            <a:ext cx="9182893" cy="707885"/>
          </a:xfrm>
          <a:prstGeom prst="rtTriangle">
            <a:avLst/>
          </a:prstGeom>
          <a:gradFill>
            <a:gsLst>
              <a:gs pos="0">
                <a:srgbClr val="F5F7FC"/>
              </a:gs>
              <a:gs pos="52999">
                <a:srgbClr val="0070C0"/>
              </a:gs>
              <a:gs pos="83000">
                <a:srgbClr val="0070C0"/>
              </a:gs>
              <a:gs pos="100000">
                <a:srgbClr val="0070C0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8" name="Google Shape;82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206" y="6890195"/>
            <a:ext cx="1288347" cy="487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DE0E72CE-FFCA-E0BA-EA22-81B4D06AA493}"/>
              </a:ext>
            </a:extLst>
          </p:cNvPr>
          <p:cNvSpPr/>
          <p:nvPr/>
        </p:nvSpPr>
        <p:spPr>
          <a:xfrm rot="10800000" flipH="1">
            <a:off x="0" y="-2439"/>
            <a:ext cx="9341069" cy="781845"/>
          </a:xfrm>
          <a:prstGeom prst="rect">
            <a:avLst/>
          </a:prstGeom>
          <a:gradFill>
            <a:gsLst>
              <a:gs pos="0">
                <a:srgbClr val="0070C0">
                  <a:alpha val="66666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 flipH="1">
            <a:off x="3016990" y="7096283"/>
            <a:ext cx="9182893" cy="684000"/>
          </a:xfrm>
          <a:prstGeom prst="rtTriangle">
            <a:avLst/>
          </a:prstGeom>
          <a:gradFill>
            <a:gsLst>
              <a:gs pos="0">
                <a:srgbClr val="F5F7FC"/>
              </a:gs>
              <a:gs pos="52999">
                <a:srgbClr val="0070C0"/>
              </a:gs>
              <a:gs pos="83000">
                <a:srgbClr val="0070C0"/>
              </a:gs>
              <a:gs pos="100000">
                <a:srgbClr val="0070C0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220717" y="96115"/>
            <a:ext cx="97719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Battery Weld Application- Cu Tab</a:t>
            </a:r>
            <a:endParaRPr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0BCE8B-E0BC-3A90-4BF1-90C74824925D}"/>
              </a:ext>
            </a:extLst>
          </p:cNvPr>
          <p:cNvSpPr txBox="1"/>
          <p:nvPr/>
        </p:nvSpPr>
        <p:spPr>
          <a:xfrm>
            <a:off x="242957" y="4061931"/>
            <a:ext cx="610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メイリオ" panose="020B0604030504040204" pitchFamily="50" charset="-128"/>
              </a:rPr>
              <a:t>Why use Copper-alloy tab?</a:t>
            </a:r>
            <a:endParaRPr kumimoji="1" lang="en-US" altLang="ja-JP" sz="3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1" name="図 7" descr="ゴミ箱, 容器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96E1502-A2FA-6EFB-A64C-4FEAB458F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6" y="1446332"/>
            <a:ext cx="2760922" cy="2590812"/>
          </a:xfrm>
          <a:prstGeom prst="rect">
            <a:avLst/>
          </a:prstGeom>
        </p:spPr>
      </p:pic>
      <p:pic>
        <p:nvPicPr>
          <p:cNvPr id="12" name="図 53">
            <a:extLst>
              <a:ext uri="{FF2B5EF4-FFF2-40B4-BE49-F238E27FC236}">
                <a16:creationId xmlns:a16="http://schemas.microsoft.com/office/drawing/2014/main" id="{5A40F72F-018A-C27D-D65D-A47A649FBA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1" r="14015" b="23109"/>
          <a:stretch/>
        </p:blipFill>
        <p:spPr bwMode="auto">
          <a:xfrm>
            <a:off x="5314812" y="1186442"/>
            <a:ext cx="1756903" cy="18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1">
            <a:extLst>
              <a:ext uri="{FF2B5EF4-FFF2-40B4-BE49-F238E27FC236}">
                <a16:creationId xmlns:a16="http://schemas.microsoft.com/office/drawing/2014/main" id="{D8542655-A8B9-3349-29EE-A1C5F88AFD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14" b="58594"/>
          <a:stretch/>
        </p:blipFill>
        <p:spPr bwMode="auto">
          <a:xfrm>
            <a:off x="3368663" y="2181782"/>
            <a:ext cx="2028800" cy="153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42A443-0B6C-21A3-13E9-300BE8E150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2933" y="1353964"/>
            <a:ext cx="2083882" cy="812236"/>
          </a:xfrm>
          <a:prstGeom prst="rect">
            <a:avLst/>
          </a:prstGeom>
        </p:spPr>
      </p:pic>
      <p:pic>
        <p:nvPicPr>
          <p:cNvPr id="15" name="図 26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82DB9354-A6A7-6F12-F121-71DAC81490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2833" y="4593637"/>
            <a:ext cx="1537105" cy="1014816"/>
          </a:xfrm>
          <a:prstGeom prst="rect">
            <a:avLst/>
          </a:prstGeom>
        </p:spPr>
      </p:pic>
      <p:pic>
        <p:nvPicPr>
          <p:cNvPr id="16" name="図 31" descr="記号, 停止, プレート, 挿絵 が含まれている画像&#10;&#10;自動的に生成された説明">
            <a:extLst>
              <a:ext uri="{FF2B5EF4-FFF2-40B4-BE49-F238E27FC236}">
                <a16:creationId xmlns:a16="http://schemas.microsoft.com/office/drawing/2014/main" id="{8B5BE860-14D6-7E6D-6EF5-475284DA6F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328" y="1775977"/>
            <a:ext cx="1932270" cy="1281400"/>
          </a:xfrm>
          <a:prstGeom prst="rect">
            <a:avLst/>
          </a:prstGeom>
        </p:spPr>
      </p:pic>
      <p:pic>
        <p:nvPicPr>
          <p:cNvPr id="17" name="図 33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EA353057-7DEC-7B92-B657-13407CC06A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3847" y="3587729"/>
            <a:ext cx="1682577" cy="1109909"/>
          </a:xfrm>
          <a:prstGeom prst="rect">
            <a:avLst/>
          </a:prstGeom>
        </p:spPr>
      </p:pic>
      <p:pic>
        <p:nvPicPr>
          <p:cNvPr id="18" name="図 37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BAAED40D-D5EA-BB1E-828D-A5747A07A3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57583" y="2258608"/>
            <a:ext cx="2101818" cy="2101818"/>
          </a:xfrm>
          <a:prstGeom prst="rect">
            <a:avLst/>
          </a:prstGeom>
        </p:spPr>
      </p:pic>
      <p:sp>
        <p:nvSpPr>
          <p:cNvPr id="19" name="テキスト ボックス 4">
            <a:extLst>
              <a:ext uri="{FF2B5EF4-FFF2-40B4-BE49-F238E27FC236}">
                <a16:creationId xmlns:a16="http://schemas.microsoft.com/office/drawing/2014/main" id="{48241392-589F-BA2A-2050-0F32A26614E3}"/>
              </a:ext>
            </a:extLst>
          </p:cNvPr>
          <p:cNvSpPr txBox="1"/>
          <p:nvPr/>
        </p:nvSpPr>
        <p:spPr>
          <a:xfrm>
            <a:off x="376180" y="4683708"/>
            <a:ext cx="10039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entury Gothic" panose="020B0502020202020204" pitchFamily="34" charset="0"/>
                <a:ea typeface="メイリオ" panose="020B0604030504040204" pitchFamily="50" charset="-128"/>
              </a:rPr>
              <a:t>Battery Performance 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Century Gothic" panose="020B0502020202020204" pitchFamily="34" charset="0"/>
                <a:ea typeface="メイリオ" panose="020B0604030504040204" pitchFamily="50" charset="-128"/>
              </a:rPr>
              <a:t>High electric and thermal conductivity suppresses temperature rise</a:t>
            </a:r>
            <a:endParaRPr kumimoji="1" lang="en-US" altLang="ja-JP" sz="2400" dirty="0">
              <a:latin typeface="Century Gothic" panose="020B0502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4">
            <a:extLst>
              <a:ext uri="{FF2B5EF4-FFF2-40B4-BE49-F238E27FC236}">
                <a16:creationId xmlns:a16="http://schemas.microsoft.com/office/drawing/2014/main" id="{53278F07-90E3-8B1B-4CC5-0CFBE581140B}"/>
              </a:ext>
            </a:extLst>
          </p:cNvPr>
          <p:cNvSpPr txBox="1"/>
          <p:nvPr/>
        </p:nvSpPr>
        <p:spPr>
          <a:xfrm>
            <a:off x="1390581" y="5454282"/>
            <a:ext cx="610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i="1" dirty="0">
                <a:latin typeface="Century Gothic" panose="020B0502020202020204" pitchFamily="34" charset="0"/>
                <a:ea typeface="メイリオ" panose="020B0604030504040204" pitchFamily="50" charset="-128"/>
              </a:rPr>
              <a:t>-Reduce high-current charging/discharging time</a:t>
            </a:r>
            <a:endParaRPr kumimoji="1" lang="en-US" altLang="ja-JP" sz="2000" i="1" dirty="0">
              <a:latin typeface="Century Gothic" panose="020B0502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4">
            <a:extLst>
              <a:ext uri="{FF2B5EF4-FFF2-40B4-BE49-F238E27FC236}">
                <a16:creationId xmlns:a16="http://schemas.microsoft.com/office/drawing/2014/main" id="{B365FAB6-32B5-AC63-94A2-C5CF384C49F5}"/>
              </a:ext>
            </a:extLst>
          </p:cNvPr>
          <p:cNvSpPr txBox="1"/>
          <p:nvPr/>
        </p:nvSpPr>
        <p:spPr>
          <a:xfrm>
            <a:off x="1390581" y="5792687"/>
            <a:ext cx="610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i="1" dirty="0">
                <a:latin typeface="Century Gothic" panose="020B0502020202020204" pitchFamily="34" charset="0"/>
                <a:ea typeface="メイリオ" panose="020B0604030504040204" pitchFamily="50" charset="-128"/>
              </a:rPr>
              <a:t>-Increase battery cell life</a:t>
            </a:r>
            <a:endParaRPr kumimoji="1" lang="en-US" altLang="ja-JP" sz="2000" i="1" dirty="0">
              <a:latin typeface="Century Gothic" panose="020B0502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4">
            <a:extLst>
              <a:ext uri="{FF2B5EF4-FFF2-40B4-BE49-F238E27FC236}">
                <a16:creationId xmlns:a16="http://schemas.microsoft.com/office/drawing/2014/main" id="{9565F89F-F885-B2F6-1B62-200E0716C147}"/>
              </a:ext>
            </a:extLst>
          </p:cNvPr>
          <p:cNvSpPr txBox="1"/>
          <p:nvPr/>
        </p:nvSpPr>
        <p:spPr>
          <a:xfrm>
            <a:off x="376180" y="6099713"/>
            <a:ext cx="10469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entury Gothic" panose="020B0502020202020204" pitchFamily="34" charset="0"/>
                <a:ea typeface="メイリオ" panose="020B0604030504040204" pitchFamily="50" charset="-128"/>
              </a:rPr>
              <a:t>Cost Reduction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Century Gothic" panose="020B0502020202020204" pitchFamily="34" charset="0"/>
                <a:ea typeface="メイリオ" panose="020B0604030504040204" pitchFamily="50" charset="-128"/>
              </a:rPr>
              <a:t>Material cost is lower than nickel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Century Gothic" panose="020B0502020202020204" pitchFamily="34" charset="0"/>
                <a:ea typeface="メイリオ" panose="020B0604030504040204" pitchFamily="50" charset="-128"/>
              </a:rPr>
              <a:t>No projection or slitting process is required, reducing the manufacturing process</a:t>
            </a:r>
            <a:endParaRPr kumimoji="1" lang="en-US" altLang="ja-JP" sz="2400" dirty="0">
              <a:latin typeface="Century Gothic" panose="020B0502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3" name="直線コネクタ 20">
            <a:extLst>
              <a:ext uri="{FF2B5EF4-FFF2-40B4-BE49-F238E27FC236}">
                <a16:creationId xmlns:a16="http://schemas.microsoft.com/office/drawing/2014/main" id="{4190C1A4-A23E-4A2D-DE25-9FEC3D981172}"/>
              </a:ext>
            </a:extLst>
          </p:cNvPr>
          <p:cNvCxnSpPr>
            <a:cxnSpLocks/>
          </p:cNvCxnSpPr>
          <p:nvPr/>
        </p:nvCxnSpPr>
        <p:spPr bwMode="auto">
          <a:xfrm flipV="1">
            <a:off x="4987546" y="3414709"/>
            <a:ext cx="790136" cy="3253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FEDBB19-961D-59E1-919C-B1086B2492E5}"/>
              </a:ext>
            </a:extLst>
          </p:cNvPr>
          <p:cNvSpPr/>
          <p:nvPr/>
        </p:nvSpPr>
        <p:spPr>
          <a:xfrm>
            <a:off x="5627113" y="3264889"/>
            <a:ext cx="1901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i="0" kern="0" dirty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Cylindrical battery</a:t>
            </a:r>
            <a:endParaRPr lang="ja-JP" altLang="en-US" i="0" kern="0" dirty="0">
              <a:latin typeface="Century Gothic" panose="020B050202020202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正方形/長方形 60">
            <a:extLst>
              <a:ext uri="{FF2B5EF4-FFF2-40B4-BE49-F238E27FC236}">
                <a16:creationId xmlns:a16="http://schemas.microsoft.com/office/drawing/2014/main" id="{07DBF89D-AB90-5CB1-F85E-385589C5022F}"/>
              </a:ext>
            </a:extLst>
          </p:cNvPr>
          <p:cNvSpPr/>
          <p:nvPr/>
        </p:nvSpPr>
        <p:spPr>
          <a:xfrm>
            <a:off x="3221989" y="1438694"/>
            <a:ext cx="1884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i="0" kern="0" dirty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Sn plating</a:t>
            </a:r>
          </a:p>
          <a:p>
            <a:pPr algn="ctr">
              <a:defRPr/>
            </a:pPr>
            <a:r>
              <a:rPr lang="en-US" altLang="ja-JP" i="0" kern="0" dirty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Copper-alloy tab</a:t>
            </a:r>
            <a:endParaRPr lang="ja-JP" altLang="en-US" i="0" kern="0" dirty="0">
              <a:latin typeface="Century Gothic" panose="020B050202020202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7" name="直線コネクタ 61">
            <a:extLst>
              <a:ext uri="{FF2B5EF4-FFF2-40B4-BE49-F238E27FC236}">
                <a16:creationId xmlns:a16="http://schemas.microsoft.com/office/drawing/2014/main" id="{8277D707-97F5-D0CD-A849-5564AF43633F}"/>
              </a:ext>
            </a:extLst>
          </p:cNvPr>
          <p:cNvCxnSpPr>
            <a:cxnSpLocks/>
          </p:cNvCxnSpPr>
          <p:nvPr/>
        </p:nvCxnSpPr>
        <p:spPr bwMode="auto">
          <a:xfrm>
            <a:off x="4199844" y="2027934"/>
            <a:ext cx="166338" cy="8022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D45805B-29C9-A1F3-47EB-5BEE13EB33BB}"/>
              </a:ext>
            </a:extLst>
          </p:cNvPr>
          <p:cNvSpPr txBox="1"/>
          <p:nvPr/>
        </p:nvSpPr>
        <p:spPr>
          <a:xfrm>
            <a:off x="167276" y="1044186"/>
            <a:ext cx="130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Battery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角丸四角形 93">
            <a:extLst>
              <a:ext uri="{FF2B5EF4-FFF2-40B4-BE49-F238E27FC236}">
                <a16:creationId xmlns:a16="http://schemas.microsoft.com/office/drawing/2014/main" id="{001485FA-13D4-0E1E-26AB-EE9565A2B4E0}"/>
              </a:ext>
            </a:extLst>
          </p:cNvPr>
          <p:cNvSpPr/>
          <p:nvPr/>
        </p:nvSpPr>
        <p:spPr>
          <a:xfrm>
            <a:off x="434470" y="1823080"/>
            <a:ext cx="6365152" cy="2888676"/>
          </a:xfrm>
          <a:prstGeom prst="roundRect">
            <a:avLst>
              <a:gd name="adj" fmla="val 795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0" name="角丸四角形 93">
            <a:extLst>
              <a:ext uri="{FF2B5EF4-FFF2-40B4-BE49-F238E27FC236}">
                <a16:creationId xmlns:a16="http://schemas.microsoft.com/office/drawing/2014/main" id="{1ECD841E-BD6C-61B8-B762-B74B7298208B}"/>
              </a:ext>
            </a:extLst>
          </p:cNvPr>
          <p:cNvSpPr/>
          <p:nvPr/>
        </p:nvSpPr>
        <p:spPr>
          <a:xfrm>
            <a:off x="434470" y="4786966"/>
            <a:ext cx="6365152" cy="2888676"/>
          </a:xfrm>
          <a:prstGeom prst="roundRect">
            <a:avLst>
              <a:gd name="adj" fmla="val 795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06" name="Google Shape;106;p3"/>
          <p:cNvSpPr/>
          <p:nvPr/>
        </p:nvSpPr>
        <p:spPr>
          <a:xfrm flipH="1">
            <a:off x="3009107" y="7088400"/>
            <a:ext cx="9182893" cy="684000"/>
          </a:xfrm>
          <a:prstGeom prst="rtTriangle">
            <a:avLst/>
          </a:prstGeom>
          <a:gradFill>
            <a:gsLst>
              <a:gs pos="0">
                <a:srgbClr val="F5F7FC"/>
              </a:gs>
              <a:gs pos="52999">
                <a:srgbClr val="0070C0"/>
              </a:gs>
              <a:gs pos="83000">
                <a:srgbClr val="0070C0"/>
              </a:gs>
              <a:gs pos="100000">
                <a:srgbClr val="0070C0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 rot="10800000" flipH="1">
            <a:off x="0" y="0"/>
            <a:ext cx="9341069" cy="781845"/>
          </a:xfrm>
          <a:prstGeom prst="rect">
            <a:avLst/>
          </a:prstGeom>
          <a:gradFill>
            <a:gsLst>
              <a:gs pos="0">
                <a:srgbClr val="0070C0">
                  <a:alpha val="66666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6;p2">
            <a:extLst>
              <a:ext uri="{FF2B5EF4-FFF2-40B4-BE49-F238E27FC236}">
                <a16:creationId xmlns:a16="http://schemas.microsoft.com/office/drawing/2014/main" id="{8D988701-0BF2-36E4-C9B4-8B75C1893039}"/>
              </a:ext>
            </a:extLst>
          </p:cNvPr>
          <p:cNvSpPr txBox="1"/>
          <p:nvPr/>
        </p:nvSpPr>
        <p:spPr>
          <a:xfrm>
            <a:off x="220717" y="96115"/>
            <a:ext cx="97719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Battery Weld Application- Cu Tab (continued)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2E829-C7BA-66A7-0ACD-E8D114D7FA51}"/>
              </a:ext>
            </a:extLst>
          </p:cNvPr>
          <p:cNvSpPr txBox="1"/>
          <p:nvPr/>
        </p:nvSpPr>
        <p:spPr>
          <a:xfrm>
            <a:off x="278816" y="1146575"/>
            <a:ext cx="10918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Nickel and copper-alloy bonding form 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0FC034-2725-E2DB-A22A-2B5A1766DEEC}"/>
              </a:ext>
            </a:extLst>
          </p:cNvPr>
          <p:cNvSpPr txBox="1"/>
          <p:nvPr/>
        </p:nvSpPr>
        <p:spPr>
          <a:xfrm>
            <a:off x="8641753" y="1810252"/>
            <a:ext cx="2701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Welding example (peeled joining area)</a:t>
            </a:r>
          </a:p>
        </p:txBody>
      </p:sp>
      <p:sp>
        <p:nvSpPr>
          <p:cNvPr id="14" name="角丸四角形 22">
            <a:extLst>
              <a:ext uri="{FF2B5EF4-FFF2-40B4-BE49-F238E27FC236}">
                <a16:creationId xmlns:a16="http://schemas.microsoft.com/office/drawing/2014/main" id="{CE160083-0CD4-6A03-CE93-A445D5C5620F}"/>
              </a:ext>
            </a:extLst>
          </p:cNvPr>
          <p:cNvSpPr/>
          <p:nvPr/>
        </p:nvSpPr>
        <p:spPr>
          <a:xfrm>
            <a:off x="790567" y="1952392"/>
            <a:ext cx="2025608" cy="63406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Nickel</a:t>
            </a:r>
            <a:endParaRPr kumimoji="1" lang="ja-JP" altLang="en-US" sz="24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09322A36-8382-76DB-78FF-A500E7B5E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8" t="60929" r="31444" b="22022"/>
          <a:stretch/>
        </p:blipFill>
        <p:spPr bwMode="auto">
          <a:xfrm>
            <a:off x="790567" y="2702401"/>
            <a:ext cx="2237555" cy="121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90">
            <a:extLst>
              <a:ext uri="{FF2B5EF4-FFF2-40B4-BE49-F238E27FC236}">
                <a16:creationId xmlns:a16="http://schemas.microsoft.com/office/drawing/2014/main" id="{9CCA0624-6320-9CF0-AC6E-8805EA41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549" y="3180339"/>
            <a:ext cx="2481191" cy="49244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lIns="0" tIns="0" rIns="0" bIns="0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ja-JP" sz="1600" b="1" dirty="0">
                <a:latin typeface="Century Gothic" panose="020B0502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Nugget is formed at the bonding interface</a:t>
            </a:r>
          </a:p>
        </p:txBody>
      </p:sp>
      <p:cxnSp>
        <p:nvCxnSpPr>
          <p:cNvPr id="17" name="直線矢印コネクタ 15">
            <a:extLst>
              <a:ext uri="{FF2B5EF4-FFF2-40B4-BE49-F238E27FC236}">
                <a16:creationId xmlns:a16="http://schemas.microsoft.com/office/drawing/2014/main" id="{BBF6E3C1-388F-1668-B155-99B496F91A94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2160024" y="3089349"/>
            <a:ext cx="1227525" cy="33721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">
            <a:extLst>
              <a:ext uri="{FF2B5EF4-FFF2-40B4-BE49-F238E27FC236}">
                <a16:creationId xmlns:a16="http://schemas.microsoft.com/office/drawing/2014/main" id="{C03BB29C-ED6D-9759-9721-962E6493B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82" y="4013277"/>
            <a:ext cx="5308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hangingPunct="0"/>
            <a:r>
              <a:rPr lang="en-US" altLang="ja-JP" sz="1800" b="1" dirty="0">
                <a:latin typeface="Century Gothic" panose="020B0502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Joining area between </a:t>
            </a:r>
            <a:r>
              <a:rPr lang="en-US" altLang="ja-JP" sz="1800" b="1" dirty="0">
                <a:solidFill>
                  <a:srgbClr val="FF0000"/>
                </a:solidFill>
                <a:latin typeface="Century Gothic" panose="020B0502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Ni</a:t>
            </a:r>
            <a:r>
              <a:rPr lang="en-US" altLang="ja-JP" sz="1800" b="1" dirty="0">
                <a:latin typeface="Century Gothic" panose="020B0502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tab and battery case</a:t>
            </a:r>
            <a:endParaRPr lang="ja-JP" altLang="en-US" sz="1800" dirty="0">
              <a:latin typeface="Century Gothic" panose="020B050202020202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角丸四角形 25">
            <a:extLst>
              <a:ext uri="{FF2B5EF4-FFF2-40B4-BE49-F238E27FC236}">
                <a16:creationId xmlns:a16="http://schemas.microsoft.com/office/drawing/2014/main" id="{A9DF2CB1-6AB9-42FF-EEE0-42A4B334526C}"/>
              </a:ext>
            </a:extLst>
          </p:cNvPr>
          <p:cNvSpPr/>
          <p:nvPr/>
        </p:nvSpPr>
        <p:spPr>
          <a:xfrm>
            <a:off x="790567" y="4965439"/>
            <a:ext cx="2789794" cy="737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i="0" dirty="0">
                <a:solidFill>
                  <a:schemeClr val="tx1"/>
                </a:solidFill>
                <a:latin typeface="Century Gothic" panose="020B0502020202020204" pitchFamily="34" charset="0"/>
              </a:rPr>
              <a:t>Cu Alloy (Sn Plating)</a:t>
            </a:r>
            <a:endParaRPr kumimoji="1" lang="ja-JP" altLang="en-US" sz="2000" b="1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11C42F9E-5EAA-D9D4-A74F-8D2A2A008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5651" r="3104" b="11415"/>
          <a:stretch/>
        </p:blipFill>
        <p:spPr bwMode="auto">
          <a:xfrm>
            <a:off x="790567" y="5937964"/>
            <a:ext cx="2237555" cy="10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90">
            <a:extLst>
              <a:ext uri="{FF2B5EF4-FFF2-40B4-BE49-F238E27FC236}">
                <a16:creationId xmlns:a16="http://schemas.microsoft.com/office/drawing/2014/main" id="{F3B9D071-A273-793D-E877-8714AC5A4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118" y="5770042"/>
            <a:ext cx="2481191" cy="49244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lIns="0" tIns="0" rIns="0" bIns="0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ja-JP" sz="1600" b="1" dirty="0">
                <a:latin typeface="Century Gothic" panose="020B0502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Nugget is NOT formed at the bonding interface</a:t>
            </a:r>
          </a:p>
        </p:txBody>
      </p:sp>
      <p:sp>
        <p:nvSpPr>
          <p:cNvPr id="25" name="テキスト ボックス 1">
            <a:extLst>
              <a:ext uri="{FF2B5EF4-FFF2-40B4-BE49-F238E27FC236}">
                <a16:creationId xmlns:a16="http://schemas.microsoft.com/office/drawing/2014/main" id="{C72D32E4-DF74-7931-90F3-9217BE119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67" y="7117793"/>
            <a:ext cx="60522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hangingPunct="0"/>
            <a:r>
              <a:rPr lang="en-US" altLang="ja-JP" sz="1800" b="1" dirty="0">
                <a:latin typeface="Century Gothic" panose="020B0502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Joining area between </a:t>
            </a:r>
            <a:r>
              <a:rPr lang="en-US" altLang="ja-JP" sz="1800" b="1" dirty="0">
                <a:solidFill>
                  <a:srgbClr val="FF0000"/>
                </a:solidFill>
                <a:latin typeface="Century Gothic" panose="020B0502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Cu alloy</a:t>
            </a:r>
            <a:r>
              <a:rPr lang="en-US" altLang="ja-JP" sz="1800" b="1" dirty="0">
                <a:latin typeface="Century Gothic" panose="020B0502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tab and battery case</a:t>
            </a:r>
            <a:endParaRPr lang="ja-JP" altLang="en-US" sz="1800" dirty="0">
              <a:latin typeface="Century Gothic" panose="020B050202020202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6" name="直線矢印コネクタ 15">
            <a:extLst>
              <a:ext uri="{FF2B5EF4-FFF2-40B4-BE49-F238E27FC236}">
                <a16:creationId xmlns:a16="http://schemas.microsoft.com/office/drawing/2014/main" id="{31AF2CA1-C2AE-A822-3F55-16784EC0F1AD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414359" y="6016264"/>
            <a:ext cx="1451759" cy="31610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オブジェクト 40">
            <a:extLst>
              <a:ext uri="{FF2B5EF4-FFF2-40B4-BE49-F238E27FC236}">
                <a16:creationId xmlns:a16="http://schemas.microsoft.com/office/drawing/2014/main" id="{94847558-CCFE-B58F-97FC-97FB3A4935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843363"/>
              </p:ext>
            </p:extLst>
          </p:nvPr>
        </p:nvGraphicFramePr>
        <p:xfrm>
          <a:off x="8568714" y="2429108"/>
          <a:ext cx="2701915" cy="196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0" imgH="0" progId="StaticMetafile">
                  <p:embed/>
                </p:oleObj>
              </mc:Choice>
              <mc:Fallback>
                <p:oleObj name="Picture" r:id="rId5" imgW="0" imgH="0" progId="StaticMetafile">
                  <p:embed/>
                  <p:pic>
                    <p:nvPicPr>
                      <p:cNvPr id="28" name="オブジェクト 40">
                        <a:extLst>
                          <a:ext uri="{FF2B5EF4-FFF2-40B4-BE49-F238E27FC236}">
                            <a16:creationId xmlns:a16="http://schemas.microsoft.com/office/drawing/2014/main" id="{94847558-CCFE-B58F-97FC-97FB3A49352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8714" y="2429108"/>
                        <a:ext cx="2701915" cy="196796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D82F4689-F291-63BC-EFFD-5B7B279E51B2}"/>
              </a:ext>
            </a:extLst>
          </p:cNvPr>
          <p:cNvSpPr txBox="1"/>
          <p:nvPr/>
        </p:nvSpPr>
        <p:spPr>
          <a:xfrm>
            <a:off x="8641753" y="4476453"/>
            <a:ext cx="2701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Welding example (cylinder side)</a:t>
            </a:r>
          </a:p>
        </p:txBody>
      </p:sp>
      <p:grpSp>
        <p:nvGrpSpPr>
          <p:cNvPr id="30" name="グループ化 42">
            <a:extLst>
              <a:ext uri="{FF2B5EF4-FFF2-40B4-BE49-F238E27FC236}">
                <a16:creationId xmlns:a16="http://schemas.microsoft.com/office/drawing/2014/main" id="{B97B77F3-F6F0-098F-2F99-0E4D202B33B9}"/>
              </a:ext>
            </a:extLst>
          </p:cNvPr>
          <p:cNvGrpSpPr/>
          <p:nvPr/>
        </p:nvGrpSpPr>
        <p:grpSpPr>
          <a:xfrm>
            <a:off x="7043704" y="5094321"/>
            <a:ext cx="4226925" cy="1983330"/>
            <a:chOff x="5035553" y="4208736"/>
            <a:chExt cx="3216251" cy="1478578"/>
          </a:xfrm>
        </p:grpSpPr>
        <p:grpSp>
          <p:nvGrpSpPr>
            <p:cNvPr id="31" name="グループ化 43">
              <a:extLst>
                <a:ext uri="{FF2B5EF4-FFF2-40B4-BE49-F238E27FC236}">
                  <a16:creationId xmlns:a16="http://schemas.microsoft.com/office/drawing/2014/main" id="{01334BCB-DBDF-70B4-18DE-1399EF5F9942}"/>
                </a:ext>
              </a:extLst>
            </p:cNvPr>
            <p:cNvGrpSpPr/>
            <p:nvPr/>
          </p:nvGrpSpPr>
          <p:grpSpPr>
            <a:xfrm>
              <a:off x="6334762" y="4208736"/>
              <a:ext cx="1917042" cy="1478578"/>
              <a:chOff x="586030" y="19918"/>
              <a:chExt cx="6410298" cy="5333333"/>
            </a:xfrm>
          </p:grpSpPr>
          <p:pic>
            <p:nvPicPr>
              <p:cNvPr id="33" name="図 45">
                <a:extLst>
                  <a:ext uri="{FF2B5EF4-FFF2-40B4-BE49-F238E27FC236}">
                    <a16:creationId xmlns:a16="http://schemas.microsoft.com/office/drawing/2014/main" id="{9E00EC0D-9BB8-E3CE-72B6-3226DD6DBC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53472" y="19918"/>
                <a:ext cx="5742856" cy="5333333"/>
              </a:xfrm>
              <a:prstGeom prst="rect">
                <a:avLst/>
              </a:prstGeom>
            </p:spPr>
          </p:pic>
          <p:cxnSp>
            <p:nvCxnSpPr>
              <p:cNvPr id="34" name="直線矢印コネクタ 46">
                <a:extLst>
                  <a:ext uri="{FF2B5EF4-FFF2-40B4-BE49-F238E27FC236}">
                    <a16:creationId xmlns:a16="http://schemas.microsoft.com/office/drawing/2014/main" id="{BA4F1A2B-EE55-0DB1-1A90-F72C64AEBD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030" y="739590"/>
                <a:ext cx="1722383" cy="127746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矢印コネクタ 47">
                <a:extLst>
                  <a:ext uri="{FF2B5EF4-FFF2-40B4-BE49-F238E27FC236}">
                    <a16:creationId xmlns:a16="http://schemas.microsoft.com/office/drawing/2014/main" id="{BA487CA0-8A23-DDCF-28AE-7B6FD4A824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757" y="739590"/>
                <a:ext cx="1733585" cy="218066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矢印コネクタ 48">
                <a:extLst>
                  <a:ext uri="{FF2B5EF4-FFF2-40B4-BE49-F238E27FC236}">
                    <a16:creationId xmlns:a16="http://schemas.microsoft.com/office/drawing/2014/main" id="{31EF31BC-9C4A-C064-7A12-C060645B1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485" y="739590"/>
                <a:ext cx="2730901" cy="131332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矢印コネクタ 49">
                <a:extLst>
                  <a:ext uri="{FF2B5EF4-FFF2-40B4-BE49-F238E27FC236}">
                    <a16:creationId xmlns:a16="http://schemas.microsoft.com/office/drawing/2014/main" id="{10F163DF-F7D2-888E-A15A-5372EA4A98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485" y="784411"/>
                <a:ext cx="2737629" cy="227255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 Box 90">
              <a:extLst>
                <a:ext uri="{FF2B5EF4-FFF2-40B4-BE49-F238E27FC236}">
                  <a16:creationId xmlns:a16="http://schemas.microsoft.com/office/drawing/2014/main" id="{CBEC6236-1020-657C-990E-5F741D6C6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553" y="4324885"/>
              <a:ext cx="1313091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txBody>
            <a:bodyPr wrap="square" lIns="0" tIns="0" rIns="0" bIns="0" anchor="ctr" anchorCtr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400" b="1" dirty="0">
                  <a:latin typeface="Century Gothic" panose="020B050202020202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Welding Mark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400" b="1" dirty="0">
                  <a:latin typeface="Century Gothic" panose="020B050202020202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(</a:t>
              </a:r>
              <a:r>
                <a:rPr lang="en-US" altLang="ja-JP" sz="1600" b="1" dirty="0">
                  <a:solidFill>
                    <a:srgbClr val="FF0000"/>
                  </a:solidFill>
                  <a:latin typeface="Century Gothic" panose="020B050202020202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No melting</a:t>
              </a:r>
              <a:r>
                <a:rPr lang="en-US" altLang="ja-JP" sz="1400" b="1" dirty="0">
                  <a:latin typeface="Century Gothic" panose="020B050202020202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)</a:t>
              </a:r>
            </a:p>
          </p:txBody>
        </p:sp>
      </p:grpSp>
      <p:cxnSp>
        <p:nvCxnSpPr>
          <p:cNvPr id="38" name="直線矢印コネクタ 55">
            <a:extLst>
              <a:ext uri="{FF2B5EF4-FFF2-40B4-BE49-F238E27FC236}">
                <a16:creationId xmlns:a16="http://schemas.microsoft.com/office/drawing/2014/main" id="{12329458-443E-1103-F67D-554C7742CB27}"/>
              </a:ext>
            </a:extLst>
          </p:cNvPr>
          <p:cNvCxnSpPr/>
          <p:nvPr/>
        </p:nvCxnSpPr>
        <p:spPr bwMode="auto">
          <a:xfrm flipV="1">
            <a:off x="6750847" y="3595195"/>
            <a:ext cx="1811643" cy="129372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線矢印コネクタ 55">
            <a:extLst>
              <a:ext uri="{FF2B5EF4-FFF2-40B4-BE49-F238E27FC236}">
                <a16:creationId xmlns:a16="http://schemas.microsoft.com/office/drawing/2014/main" id="{8F7038DC-1050-D3FE-177A-E96BFA5F3EE1}"/>
              </a:ext>
            </a:extLst>
          </p:cNvPr>
          <p:cNvCxnSpPr/>
          <p:nvPr/>
        </p:nvCxnSpPr>
        <p:spPr bwMode="auto">
          <a:xfrm flipV="1">
            <a:off x="6799622" y="6365474"/>
            <a:ext cx="2228884" cy="33727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角丸四角形 93">
            <a:extLst>
              <a:ext uri="{FF2B5EF4-FFF2-40B4-BE49-F238E27FC236}">
                <a16:creationId xmlns:a16="http://schemas.microsoft.com/office/drawing/2014/main" id="{22195D6A-5110-C2F7-6492-BB10BEC3A5A5}"/>
              </a:ext>
            </a:extLst>
          </p:cNvPr>
          <p:cNvSpPr/>
          <p:nvPr/>
        </p:nvSpPr>
        <p:spPr>
          <a:xfrm>
            <a:off x="634990" y="6005327"/>
            <a:ext cx="4022388" cy="1556133"/>
          </a:xfrm>
          <a:prstGeom prst="roundRect">
            <a:avLst>
              <a:gd name="adj" fmla="val 795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06" name="Google Shape;106;p3"/>
          <p:cNvSpPr/>
          <p:nvPr/>
        </p:nvSpPr>
        <p:spPr>
          <a:xfrm flipH="1">
            <a:off x="3009107" y="7088400"/>
            <a:ext cx="9182893" cy="684000"/>
          </a:xfrm>
          <a:prstGeom prst="rtTriangle">
            <a:avLst/>
          </a:prstGeom>
          <a:gradFill>
            <a:gsLst>
              <a:gs pos="0">
                <a:srgbClr val="F5F7FC"/>
              </a:gs>
              <a:gs pos="52999">
                <a:srgbClr val="0070C0"/>
              </a:gs>
              <a:gs pos="83000">
                <a:srgbClr val="0070C0"/>
              </a:gs>
              <a:gs pos="100000">
                <a:srgbClr val="0070C0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 rot="10800000" flipH="1">
            <a:off x="0" y="0"/>
            <a:ext cx="9341069" cy="781845"/>
          </a:xfrm>
          <a:prstGeom prst="rect">
            <a:avLst/>
          </a:prstGeom>
          <a:gradFill>
            <a:gsLst>
              <a:gs pos="0">
                <a:srgbClr val="0070C0">
                  <a:alpha val="66666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6;p2">
            <a:extLst>
              <a:ext uri="{FF2B5EF4-FFF2-40B4-BE49-F238E27FC236}">
                <a16:creationId xmlns:a16="http://schemas.microsoft.com/office/drawing/2014/main" id="{8D988701-0BF2-36E4-C9B4-8B75C1893039}"/>
              </a:ext>
            </a:extLst>
          </p:cNvPr>
          <p:cNvSpPr txBox="1"/>
          <p:nvPr/>
        </p:nvSpPr>
        <p:spPr>
          <a:xfrm>
            <a:off x="220717" y="96115"/>
            <a:ext cx="99783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Century Gothic"/>
                <a:sym typeface="Century Gothic"/>
              </a:rPr>
              <a:t>Battery Welding Application- Avio Improvement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2E829-C7BA-66A7-0ACD-E8D114D7FA51}"/>
              </a:ext>
            </a:extLst>
          </p:cNvPr>
          <p:cNvSpPr txBox="1"/>
          <p:nvPr/>
        </p:nvSpPr>
        <p:spPr>
          <a:xfrm>
            <a:off x="449598" y="1054216"/>
            <a:ext cx="1053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Avio Resistance Welder Benefit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0FC034-2725-E2DB-A22A-2B5A1766DEEC}"/>
              </a:ext>
            </a:extLst>
          </p:cNvPr>
          <p:cNvSpPr txBox="1"/>
          <p:nvPr/>
        </p:nvSpPr>
        <p:spPr>
          <a:xfrm>
            <a:off x="930045" y="1617279"/>
            <a:ext cx="10127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Enable high quality welding of copper alloy tabs, which is difficult for previous welding controllers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B0A94-B266-E5A4-32D1-D9E8A15CF636}"/>
              </a:ext>
            </a:extLst>
          </p:cNvPr>
          <p:cNvSpPr txBox="1"/>
          <p:nvPr/>
        </p:nvSpPr>
        <p:spPr>
          <a:xfrm>
            <a:off x="5852764" y="3537248"/>
            <a:ext cx="5989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High-Reliability Inverter Type Resistance Welder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Avio NRW-IN400PA/NT-IN8444B</a:t>
            </a:r>
          </a:p>
        </p:txBody>
      </p:sp>
      <p:sp>
        <p:nvSpPr>
          <p:cNvPr id="12" name="テキスト ボックス 44">
            <a:extLst>
              <a:ext uri="{FF2B5EF4-FFF2-40B4-BE49-F238E27FC236}">
                <a16:creationId xmlns:a16="http://schemas.microsoft.com/office/drawing/2014/main" id="{E1A26658-9BC7-B1F7-40EA-76843F576CE7}"/>
              </a:ext>
            </a:extLst>
          </p:cNvPr>
          <p:cNvSpPr txBox="1"/>
          <p:nvPr/>
        </p:nvSpPr>
        <p:spPr>
          <a:xfrm>
            <a:off x="1113685" y="2470027"/>
            <a:ext cx="9589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>
              <a:buFont typeface="Wingdings" panose="05000000000000000000" pitchFamily="2" charset="2"/>
              <a:buChar char="ü"/>
            </a:pPr>
            <a:r>
              <a:rPr lang="en-US" altLang="ja-JP" sz="1800" dirty="0">
                <a:solidFill>
                  <a:srgbClr val="0000FF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Fast ramp-up</a:t>
            </a:r>
            <a:r>
              <a:rPr lang="ja-JP" altLang="en-US" sz="1800" dirty="0">
                <a:solidFill>
                  <a:srgbClr val="0000FF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for quick heat generation</a:t>
            </a:r>
          </a:p>
          <a:p>
            <a:pPr marL="442913" indent="-442913">
              <a:buFont typeface="Wingdings" panose="05000000000000000000" pitchFamily="2" charset="2"/>
              <a:buChar char="ü"/>
            </a:pPr>
            <a:r>
              <a:rPr lang="en-US" altLang="ja-JP" sz="1800" dirty="0">
                <a:solidFill>
                  <a:srgbClr val="0000FF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High peak current</a:t>
            </a:r>
            <a:r>
              <a:rPr lang="ja-JP" altLang="en-US" sz="1800" dirty="0">
                <a:solidFill>
                  <a:srgbClr val="0000FF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 </a:t>
            </a:r>
            <a:r>
              <a:rPr lang="en-US" altLang="ja-JP" sz="1800" dirty="0">
                <a:solidFill>
                  <a:srgbClr val="0000FF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hold for longer welding time </a:t>
            </a:r>
            <a:r>
              <a:rPr lang="en-US" altLang="ja-JP" sz="1800" dirty="0">
                <a:solidFill>
                  <a:srgbClr val="FF000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allowing diffusion bonding</a:t>
            </a:r>
          </a:p>
        </p:txBody>
      </p:sp>
      <p:sp>
        <p:nvSpPr>
          <p:cNvPr id="21" name="テキスト ボックス 44">
            <a:extLst>
              <a:ext uri="{FF2B5EF4-FFF2-40B4-BE49-F238E27FC236}">
                <a16:creationId xmlns:a16="http://schemas.microsoft.com/office/drawing/2014/main" id="{E4BDEC1B-C4B0-9D03-6859-B18317C04D5F}"/>
              </a:ext>
            </a:extLst>
          </p:cNvPr>
          <p:cNvSpPr txBox="1"/>
          <p:nvPr/>
        </p:nvSpPr>
        <p:spPr>
          <a:xfrm>
            <a:off x="6612976" y="6198788"/>
            <a:ext cx="463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>
              <a:buFont typeface="Wingdings" panose="05000000000000000000" pitchFamily="2" charset="2"/>
              <a:buChar char="ü"/>
            </a:pPr>
            <a:r>
              <a:rPr lang="en-US" altLang="ja-JP" sz="1800" dirty="0">
                <a:solidFill>
                  <a:schemeClr val="tx1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Control Frequency: 5 kHz</a:t>
            </a:r>
          </a:p>
          <a:p>
            <a:pPr marL="442913" indent="-442913">
              <a:buFont typeface="Wingdings" panose="05000000000000000000" pitchFamily="2" charset="2"/>
              <a:buChar char="ü"/>
            </a:pPr>
            <a:r>
              <a:rPr lang="en-US" altLang="ja-JP" sz="1800" dirty="0">
                <a:solidFill>
                  <a:schemeClr val="tx1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Maximum Weld Current: 8,000A</a:t>
            </a:r>
          </a:p>
        </p:txBody>
      </p:sp>
      <p:pic>
        <p:nvPicPr>
          <p:cNvPr id="24" name="図 6">
            <a:extLst>
              <a:ext uri="{FF2B5EF4-FFF2-40B4-BE49-F238E27FC236}">
                <a16:creationId xmlns:a16="http://schemas.microsoft.com/office/drawing/2014/main" id="{EA3AFFB0-5AEA-F9C0-42AC-37B3775F7E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76" y="4303237"/>
            <a:ext cx="2007984" cy="194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図 7">
            <a:extLst>
              <a:ext uri="{FF2B5EF4-FFF2-40B4-BE49-F238E27FC236}">
                <a16:creationId xmlns:a16="http://schemas.microsoft.com/office/drawing/2014/main" id="{0386CDC6-A16A-9204-E6C4-CEB9603F5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254" y="4753888"/>
            <a:ext cx="1330900" cy="131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図 5" descr="暗い, 座る, テーブル, 男 が含まれている画像&#10;&#10;自動的に生成された説明">
            <a:extLst>
              <a:ext uri="{FF2B5EF4-FFF2-40B4-BE49-F238E27FC236}">
                <a16:creationId xmlns:a16="http://schemas.microsoft.com/office/drawing/2014/main" id="{C19B9D67-DA09-AC2A-EFAB-81365C15E6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379" t="21898" r="20787" b="8420"/>
          <a:stretch/>
        </p:blipFill>
        <p:spPr>
          <a:xfrm>
            <a:off x="10386495" y="3975742"/>
            <a:ext cx="1559710" cy="259666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C7215B1-C8C8-5178-5258-8F5FC8B66A7C}"/>
              </a:ext>
            </a:extLst>
          </p:cNvPr>
          <p:cNvSpPr txBox="1"/>
          <p:nvPr/>
        </p:nvSpPr>
        <p:spPr>
          <a:xfrm>
            <a:off x="6836079" y="6841941"/>
            <a:ext cx="4022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Ideal for Battery Tab Welding!</a:t>
            </a:r>
          </a:p>
        </p:txBody>
      </p:sp>
      <p:sp>
        <p:nvSpPr>
          <p:cNvPr id="28" name="正方形/長方形 97">
            <a:extLst>
              <a:ext uri="{FF2B5EF4-FFF2-40B4-BE49-F238E27FC236}">
                <a16:creationId xmlns:a16="http://schemas.microsoft.com/office/drawing/2014/main" id="{3CCA1AF3-4D79-5D42-D1A4-2C15BFF152F1}"/>
              </a:ext>
            </a:extLst>
          </p:cNvPr>
          <p:cNvSpPr/>
          <p:nvPr/>
        </p:nvSpPr>
        <p:spPr>
          <a:xfrm>
            <a:off x="655957" y="3334017"/>
            <a:ext cx="2242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i="0" kern="0" dirty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Image of current waveform</a:t>
            </a:r>
            <a:endParaRPr lang="ja-JP" altLang="en-US" sz="1200" i="0" kern="0" dirty="0">
              <a:latin typeface="Century Gothic" panose="020B050202020202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9" name="グループ化 23">
            <a:extLst>
              <a:ext uri="{FF2B5EF4-FFF2-40B4-BE49-F238E27FC236}">
                <a16:creationId xmlns:a16="http://schemas.microsoft.com/office/drawing/2014/main" id="{E8D539EF-6110-0E5B-E0C7-194465C173C9}"/>
              </a:ext>
            </a:extLst>
          </p:cNvPr>
          <p:cNvGrpSpPr/>
          <p:nvPr/>
        </p:nvGrpSpPr>
        <p:grpSpPr>
          <a:xfrm>
            <a:off x="639050" y="3579272"/>
            <a:ext cx="4022388" cy="2308879"/>
            <a:chOff x="693216" y="2795208"/>
            <a:chExt cx="3850753" cy="2145847"/>
          </a:xfrm>
        </p:grpSpPr>
        <p:sp>
          <p:nvSpPr>
            <p:cNvPr id="30" name="角丸四角形 93">
              <a:extLst>
                <a:ext uri="{FF2B5EF4-FFF2-40B4-BE49-F238E27FC236}">
                  <a16:creationId xmlns:a16="http://schemas.microsoft.com/office/drawing/2014/main" id="{65D6C0FD-4709-9188-FA13-84381BE3665B}"/>
                </a:ext>
              </a:extLst>
            </p:cNvPr>
            <p:cNvSpPr/>
            <p:nvPr/>
          </p:nvSpPr>
          <p:spPr>
            <a:xfrm>
              <a:off x="693216" y="2801359"/>
              <a:ext cx="3850753" cy="2139696"/>
            </a:xfrm>
            <a:prstGeom prst="roundRect">
              <a:avLst>
                <a:gd name="adj" fmla="val 7955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31" name="フリーフォーム 56">
              <a:extLst>
                <a:ext uri="{FF2B5EF4-FFF2-40B4-BE49-F238E27FC236}">
                  <a16:creationId xmlns:a16="http://schemas.microsoft.com/office/drawing/2014/main" id="{D1FC0549-7868-FCEA-0936-C9AF51E0692F}"/>
                </a:ext>
              </a:extLst>
            </p:cNvPr>
            <p:cNvSpPr/>
            <p:nvPr/>
          </p:nvSpPr>
          <p:spPr>
            <a:xfrm>
              <a:off x="2760280" y="3261140"/>
              <a:ext cx="977900" cy="1092200"/>
            </a:xfrm>
            <a:custGeom>
              <a:avLst/>
              <a:gdLst>
                <a:gd name="connsiteX0" fmla="*/ 0 w 977462"/>
                <a:gd name="connsiteY0" fmla="*/ 1093076 h 1093076"/>
                <a:gd name="connsiteX1" fmla="*/ 283779 w 977462"/>
                <a:gd name="connsiteY1" fmla="*/ 0 h 1093076"/>
                <a:gd name="connsiteX2" fmla="*/ 966951 w 977462"/>
                <a:gd name="connsiteY2" fmla="*/ 21021 h 1093076"/>
                <a:gd name="connsiteX3" fmla="*/ 977462 w 977462"/>
                <a:gd name="connsiteY3" fmla="*/ 1082566 h 1093076"/>
                <a:gd name="connsiteX4" fmla="*/ 0 w 977462"/>
                <a:gd name="connsiteY4" fmla="*/ 1093076 h 109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462" h="1093076">
                  <a:moveTo>
                    <a:pt x="0" y="1093076"/>
                  </a:moveTo>
                  <a:lnTo>
                    <a:pt x="283779" y="0"/>
                  </a:lnTo>
                  <a:lnTo>
                    <a:pt x="966951" y="21021"/>
                  </a:lnTo>
                  <a:lnTo>
                    <a:pt x="977462" y="1082566"/>
                  </a:lnTo>
                  <a:lnTo>
                    <a:pt x="0" y="1093076"/>
                  </a:lnTo>
                  <a:close/>
                </a:path>
              </a:pathLst>
            </a:custGeom>
            <a:pattFill prst="wdUpDiag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フリーフォーム 55">
              <a:extLst>
                <a:ext uri="{FF2B5EF4-FFF2-40B4-BE49-F238E27FC236}">
                  <a16:creationId xmlns:a16="http://schemas.microsoft.com/office/drawing/2014/main" id="{DC0152AC-4D7A-C3A0-DECA-1A087A97CDFC}"/>
                </a:ext>
              </a:extLst>
            </p:cNvPr>
            <p:cNvSpPr/>
            <p:nvPr/>
          </p:nvSpPr>
          <p:spPr>
            <a:xfrm>
              <a:off x="1301963" y="3265903"/>
              <a:ext cx="976313" cy="1093787"/>
            </a:xfrm>
            <a:custGeom>
              <a:avLst/>
              <a:gdLst>
                <a:gd name="connsiteX0" fmla="*/ 0 w 977462"/>
                <a:gd name="connsiteY0" fmla="*/ 1093076 h 1093076"/>
                <a:gd name="connsiteX1" fmla="*/ 283779 w 977462"/>
                <a:gd name="connsiteY1" fmla="*/ 0 h 1093076"/>
                <a:gd name="connsiteX2" fmla="*/ 966951 w 977462"/>
                <a:gd name="connsiteY2" fmla="*/ 21021 h 1093076"/>
                <a:gd name="connsiteX3" fmla="*/ 977462 w 977462"/>
                <a:gd name="connsiteY3" fmla="*/ 1082566 h 1093076"/>
                <a:gd name="connsiteX4" fmla="*/ 0 w 977462"/>
                <a:gd name="connsiteY4" fmla="*/ 1093076 h 109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462" h="1093076">
                  <a:moveTo>
                    <a:pt x="0" y="1093076"/>
                  </a:moveTo>
                  <a:lnTo>
                    <a:pt x="283779" y="0"/>
                  </a:lnTo>
                  <a:lnTo>
                    <a:pt x="966951" y="21021"/>
                  </a:lnTo>
                  <a:lnTo>
                    <a:pt x="977462" y="1082566"/>
                  </a:lnTo>
                  <a:lnTo>
                    <a:pt x="0" y="1093076"/>
                  </a:lnTo>
                  <a:close/>
                </a:path>
              </a:pathLst>
            </a:custGeom>
            <a:pattFill prst="wdUpDiag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33" name="直線コネクタ 66">
              <a:extLst>
                <a:ext uri="{FF2B5EF4-FFF2-40B4-BE49-F238E27FC236}">
                  <a16:creationId xmlns:a16="http://schemas.microsoft.com/office/drawing/2014/main" id="{872B643C-BEAE-F952-DAB9-54209916A7C1}"/>
                </a:ext>
              </a:extLst>
            </p:cNvPr>
            <p:cNvCxnSpPr>
              <a:cxnSpLocks/>
            </p:cNvCxnSpPr>
            <p:nvPr/>
          </p:nvCxnSpPr>
          <p:spPr>
            <a:xfrm>
              <a:off x="1290851" y="3026189"/>
              <a:ext cx="0" cy="1323976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67">
              <a:extLst>
                <a:ext uri="{FF2B5EF4-FFF2-40B4-BE49-F238E27FC236}">
                  <a16:creationId xmlns:a16="http://schemas.microsoft.com/office/drawing/2014/main" id="{231A25EF-C84B-3C6F-7939-620D6A4466AC}"/>
                </a:ext>
              </a:extLst>
            </p:cNvPr>
            <p:cNvCxnSpPr/>
            <p:nvPr/>
          </p:nvCxnSpPr>
          <p:spPr>
            <a:xfrm flipH="1">
              <a:off x="1286088" y="4356515"/>
              <a:ext cx="2771775" cy="0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68">
              <a:extLst>
                <a:ext uri="{FF2B5EF4-FFF2-40B4-BE49-F238E27FC236}">
                  <a16:creationId xmlns:a16="http://schemas.microsoft.com/office/drawing/2014/main" id="{C5F02FD1-1768-C9C2-30FC-E869F55C73EF}"/>
                </a:ext>
              </a:extLst>
            </p:cNvPr>
            <p:cNvCxnSpPr/>
            <p:nvPr/>
          </p:nvCxnSpPr>
          <p:spPr>
            <a:xfrm flipH="1">
              <a:off x="1295613" y="3262728"/>
              <a:ext cx="268288" cy="108585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69">
              <a:extLst>
                <a:ext uri="{FF2B5EF4-FFF2-40B4-BE49-F238E27FC236}">
                  <a16:creationId xmlns:a16="http://schemas.microsoft.com/office/drawing/2014/main" id="{CA9F2497-1ED9-7C20-1C62-6A3797946CE6}"/>
                </a:ext>
              </a:extLst>
            </p:cNvPr>
            <p:cNvCxnSpPr/>
            <p:nvPr/>
          </p:nvCxnSpPr>
          <p:spPr>
            <a:xfrm flipV="1">
              <a:off x="1559138" y="3262728"/>
              <a:ext cx="719138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70">
              <a:extLst>
                <a:ext uri="{FF2B5EF4-FFF2-40B4-BE49-F238E27FC236}">
                  <a16:creationId xmlns:a16="http://schemas.microsoft.com/office/drawing/2014/main" id="{FDD3F7C8-CCB7-3CE8-8E32-4FF61BB25BA5}"/>
                </a:ext>
              </a:extLst>
            </p:cNvPr>
            <p:cNvCxnSpPr/>
            <p:nvPr/>
          </p:nvCxnSpPr>
          <p:spPr>
            <a:xfrm flipV="1">
              <a:off x="2278276" y="3246853"/>
              <a:ext cx="0" cy="1116012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71">
              <a:extLst>
                <a:ext uri="{FF2B5EF4-FFF2-40B4-BE49-F238E27FC236}">
                  <a16:creationId xmlns:a16="http://schemas.microsoft.com/office/drawing/2014/main" id="{EC2A5963-67AD-F712-7FA8-17A6569E7A85}"/>
                </a:ext>
              </a:extLst>
            </p:cNvPr>
            <p:cNvCxnSpPr/>
            <p:nvPr/>
          </p:nvCxnSpPr>
          <p:spPr>
            <a:xfrm flipH="1">
              <a:off x="2753930" y="3257965"/>
              <a:ext cx="268287" cy="1084263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72">
              <a:extLst>
                <a:ext uri="{FF2B5EF4-FFF2-40B4-BE49-F238E27FC236}">
                  <a16:creationId xmlns:a16="http://schemas.microsoft.com/office/drawing/2014/main" id="{9AE58A7B-9A68-7A46-E3DA-D53889457BDC}"/>
                </a:ext>
              </a:extLst>
            </p:cNvPr>
            <p:cNvCxnSpPr/>
            <p:nvPr/>
          </p:nvCxnSpPr>
          <p:spPr>
            <a:xfrm flipV="1">
              <a:off x="3017455" y="3257965"/>
              <a:ext cx="720725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73">
              <a:extLst>
                <a:ext uri="{FF2B5EF4-FFF2-40B4-BE49-F238E27FC236}">
                  <a16:creationId xmlns:a16="http://schemas.microsoft.com/office/drawing/2014/main" id="{8AF86735-169E-0859-9124-FF84DE568274}"/>
                </a:ext>
              </a:extLst>
            </p:cNvPr>
            <p:cNvCxnSpPr/>
            <p:nvPr/>
          </p:nvCxnSpPr>
          <p:spPr>
            <a:xfrm flipV="1">
              <a:off x="3738180" y="3242090"/>
              <a:ext cx="0" cy="1116013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正方形/長方形 74">
              <a:extLst>
                <a:ext uri="{FF2B5EF4-FFF2-40B4-BE49-F238E27FC236}">
                  <a16:creationId xmlns:a16="http://schemas.microsoft.com/office/drawing/2014/main" id="{A6E51256-4908-96BC-33E6-434C3AE3CA74}"/>
                </a:ext>
              </a:extLst>
            </p:cNvPr>
            <p:cNvSpPr/>
            <p:nvPr/>
          </p:nvSpPr>
          <p:spPr>
            <a:xfrm>
              <a:off x="3987271" y="4230010"/>
              <a:ext cx="505192" cy="257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200" b="1" i="0" kern="0" dirty="0">
                  <a:latin typeface="Century Gothic" panose="020B0502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Time</a:t>
              </a:r>
              <a:endParaRPr lang="ja-JP" altLang="en-US" sz="1200" b="1" i="0" kern="0" dirty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2" name="正方形/長方形 75">
              <a:extLst>
                <a:ext uri="{FF2B5EF4-FFF2-40B4-BE49-F238E27FC236}">
                  <a16:creationId xmlns:a16="http://schemas.microsoft.com/office/drawing/2014/main" id="{7CA5E101-0569-399B-91E2-C11101535405}"/>
                </a:ext>
              </a:extLst>
            </p:cNvPr>
            <p:cNvSpPr/>
            <p:nvPr/>
          </p:nvSpPr>
          <p:spPr>
            <a:xfrm>
              <a:off x="817868" y="2809010"/>
              <a:ext cx="703155" cy="257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200" b="1" i="0" kern="0" dirty="0">
                  <a:latin typeface="Century Gothic" panose="020B0502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Current</a:t>
              </a:r>
              <a:endParaRPr lang="ja-JP" altLang="en-US" sz="1200" b="1" i="0" kern="0" dirty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43" name="直線コネクタ 84">
              <a:extLst>
                <a:ext uri="{FF2B5EF4-FFF2-40B4-BE49-F238E27FC236}">
                  <a16:creationId xmlns:a16="http://schemas.microsoft.com/office/drawing/2014/main" id="{7E7966DC-D0C8-BDDE-FD60-F0E0F0339D2F}"/>
                </a:ext>
              </a:extLst>
            </p:cNvPr>
            <p:cNvCxnSpPr/>
            <p:nvPr/>
          </p:nvCxnSpPr>
          <p:spPr>
            <a:xfrm>
              <a:off x="2278276" y="4345403"/>
              <a:ext cx="0" cy="250825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85">
              <a:extLst>
                <a:ext uri="{FF2B5EF4-FFF2-40B4-BE49-F238E27FC236}">
                  <a16:creationId xmlns:a16="http://schemas.microsoft.com/office/drawing/2014/main" id="{11CE9131-17C9-9991-720A-D74870F00037}"/>
                </a:ext>
              </a:extLst>
            </p:cNvPr>
            <p:cNvCxnSpPr/>
            <p:nvPr/>
          </p:nvCxnSpPr>
          <p:spPr>
            <a:xfrm flipH="1">
              <a:off x="1579776" y="4507328"/>
              <a:ext cx="68421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olid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正方形/長方形 86">
              <a:extLst>
                <a:ext uri="{FF2B5EF4-FFF2-40B4-BE49-F238E27FC236}">
                  <a16:creationId xmlns:a16="http://schemas.microsoft.com/office/drawing/2014/main" id="{05893165-6255-2FC9-B265-0BA0D82BC087}"/>
                </a:ext>
              </a:extLst>
            </p:cNvPr>
            <p:cNvSpPr/>
            <p:nvPr/>
          </p:nvSpPr>
          <p:spPr>
            <a:xfrm>
              <a:off x="1549884" y="3967283"/>
              <a:ext cx="1376770" cy="400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100" b="1" i="0" kern="0" dirty="0">
                  <a:solidFill>
                    <a:srgbClr val="0000FF"/>
                  </a:solidFill>
                  <a:effectLst>
                    <a:glow rad="228600">
                      <a:schemeClr val="bg1">
                        <a:alpha val="90000"/>
                      </a:schemeClr>
                    </a:glow>
                  </a:effectLst>
                  <a:latin typeface="Century Gothic" panose="020B0502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High peak Current holding</a:t>
              </a:r>
              <a:endParaRPr lang="ja-JP" altLang="en-US" sz="1100" b="1" i="0" kern="0" dirty="0">
                <a:solidFill>
                  <a:srgbClr val="0000FF"/>
                </a:solidFill>
                <a:effectLst>
                  <a:glow rad="228600">
                    <a:schemeClr val="bg1">
                      <a:alpha val="90000"/>
                    </a:schemeClr>
                  </a:glow>
                </a:effectLst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46" name="直線コネクタ 87">
              <a:extLst>
                <a:ext uri="{FF2B5EF4-FFF2-40B4-BE49-F238E27FC236}">
                  <a16:creationId xmlns:a16="http://schemas.microsoft.com/office/drawing/2014/main" id="{9A55192B-6B12-2896-3D62-C1C0386C6B44}"/>
                </a:ext>
              </a:extLst>
            </p:cNvPr>
            <p:cNvCxnSpPr/>
            <p:nvPr/>
          </p:nvCxnSpPr>
          <p:spPr>
            <a:xfrm>
              <a:off x="1279738" y="4366040"/>
              <a:ext cx="0" cy="395288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88">
              <a:extLst>
                <a:ext uri="{FF2B5EF4-FFF2-40B4-BE49-F238E27FC236}">
                  <a16:creationId xmlns:a16="http://schemas.microsoft.com/office/drawing/2014/main" id="{C6979856-1C82-AC33-8B7C-685FB4D66FB5}"/>
                </a:ext>
              </a:extLst>
            </p:cNvPr>
            <p:cNvCxnSpPr/>
            <p:nvPr/>
          </p:nvCxnSpPr>
          <p:spPr>
            <a:xfrm>
              <a:off x="2756415" y="4350165"/>
              <a:ext cx="0" cy="395288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89">
              <a:extLst>
                <a:ext uri="{FF2B5EF4-FFF2-40B4-BE49-F238E27FC236}">
                  <a16:creationId xmlns:a16="http://schemas.microsoft.com/office/drawing/2014/main" id="{49C05FE7-8BC4-D9EB-F577-C44DC3F7A3CC}"/>
                </a:ext>
              </a:extLst>
            </p:cNvPr>
            <p:cNvCxnSpPr/>
            <p:nvPr/>
          </p:nvCxnSpPr>
          <p:spPr>
            <a:xfrm flipH="1">
              <a:off x="1279738" y="4659728"/>
              <a:ext cx="1440000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olid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正方形/長方形 90">
              <a:extLst>
                <a:ext uri="{FF2B5EF4-FFF2-40B4-BE49-F238E27FC236}">
                  <a16:creationId xmlns:a16="http://schemas.microsoft.com/office/drawing/2014/main" id="{517425FB-C2E8-A185-16E4-7662B6EF80F3}"/>
                </a:ext>
              </a:extLst>
            </p:cNvPr>
            <p:cNvSpPr/>
            <p:nvPr/>
          </p:nvSpPr>
          <p:spPr>
            <a:xfrm>
              <a:off x="1318974" y="4670809"/>
              <a:ext cx="1425953" cy="243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sz="1100" b="1" i="0" kern="0" dirty="0">
                  <a:effectLst>
                    <a:glow rad="228600">
                      <a:schemeClr val="bg1"/>
                    </a:glow>
                  </a:effectLst>
                  <a:latin typeface="Century Gothic" panose="020B0502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High welding cycle</a:t>
              </a:r>
              <a:endParaRPr lang="ja-JP" altLang="en-US" sz="1100" b="1" i="0" kern="0" dirty="0">
                <a:effectLst>
                  <a:glow rad="228600">
                    <a:schemeClr val="bg1"/>
                  </a:glow>
                </a:effectLst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0" name="正方形/長方形 91">
              <a:extLst>
                <a:ext uri="{FF2B5EF4-FFF2-40B4-BE49-F238E27FC236}">
                  <a16:creationId xmlns:a16="http://schemas.microsoft.com/office/drawing/2014/main" id="{5D15F656-739D-B3DF-EBDB-37D455E09B11}"/>
                </a:ext>
              </a:extLst>
            </p:cNvPr>
            <p:cNvSpPr/>
            <p:nvPr/>
          </p:nvSpPr>
          <p:spPr>
            <a:xfrm>
              <a:off x="1798807" y="2795208"/>
              <a:ext cx="819786" cy="4290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400" b="1" i="0" kern="0" dirty="0">
                  <a:latin typeface="Century Gothic" panose="020B0502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Avio</a:t>
              </a:r>
              <a:endParaRPr lang="ja-JP" altLang="en-US" sz="2400" b="1" i="0" kern="0" dirty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51" name="直線コネクタ 93">
              <a:extLst>
                <a:ext uri="{FF2B5EF4-FFF2-40B4-BE49-F238E27FC236}">
                  <a16:creationId xmlns:a16="http://schemas.microsoft.com/office/drawing/2014/main" id="{896422EB-D957-65E0-271F-145E06683094}"/>
                </a:ext>
              </a:extLst>
            </p:cNvPr>
            <p:cNvCxnSpPr/>
            <p:nvPr/>
          </p:nvCxnSpPr>
          <p:spPr>
            <a:xfrm>
              <a:off x="1301963" y="3262728"/>
              <a:ext cx="250825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正方形/長方形 94">
              <a:extLst>
                <a:ext uri="{FF2B5EF4-FFF2-40B4-BE49-F238E27FC236}">
                  <a16:creationId xmlns:a16="http://schemas.microsoft.com/office/drawing/2014/main" id="{8EECE7F8-D8CB-B24D-3623-6B62301B2B93}"/>
                </a:ext>
              </a:extLst>
            </p:cNvPr>
            <p:cNvSpPr/>
            <p:nvPr/>
          </p:nvSpPr>
          <p:spPr>
            <a:xfrm>
              <a:off x="709402" y="3162577"/>
              <a:ext cx="471430" cy="243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sz="1100" b="1" i="0" kern="0" dirty="0">
                  <a:effectLst>
                    <a:glow rad="228600">
                      <a:schemeClr val="bg1"/>
                    </a:glow>
                  </a:effectLst>
                  <a:latin typeface="Century Gothic" panose="020B0502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High</a:t>
              </a:r>
              <a:endParaRPr lang="ja-JP" altLang="en-US" sz="1100" b="1" i="0" kern="0" dirty="0">
                <a:effectLst>
                  <a:glow rad="228600">
                    <a:schemeClr val="bg1"/>
                  </a:glow>
                </a:effectLst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53" name="直線コネクタ 95">
              <a:extLst>
                <a:ext uri="{FF2B5EF4-FFF2-40B4-BE49-F238E27FC236}">
                  <a16:creationId xmlns:a16="http://schemas.microsoft.com/office/drawing/2014/main" id="{4ADFA456-8EA3-7A5B-D77D-BEA1D729C05F}"/>
                </a:ext>
              </a:extLst>
            </p:cNvPr>
            <p:cNvCxnSpPr/>
            <p:nvPr/>
          </p:nvCxnSpPr>
          <p:spPr>
            <a:xfrm flipH="1">
              <a:off x="1279738" y="4500978"/>
              <a:ext cx="32543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olid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正方形/長方形 96">
              <a:extLst>
                <a:ext uri="{FF2B5EF4-FFF2-40B4-BE49-F238E27FC236}">
                  <a16:creationId xmlns:a16="http://schemas.microsoft.com/office/drawing/2014/main" id="{4AC98D1A-CC0C-D87F-5907-5273EA2CF38A}"/>
                </a:ext>
              </a:extLst>
            </p:cNvPr>
            <p:cNvSpPr/>
            <p:nvPr/>
          </p:nvSpPr>
          <p:spPr>
            <a:xfrm>
              <a:off x="777978" y="3961606"/>
              <a:ext cx="746124" cy="400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sz="1100" b="1" i="0" kern="0" dirty="0">
                  <a:solidFill>
                    <a:srgbClr val="0000FF"/>
                  </a:solidFill>
                  <a:effectLst>
                    <a:glow rad="228600">
                      <a:schemeClr val="bg1">
                        <a:alpha val="90000"/>
                      </a:schemeClr>
                    </a:glow>
                  </a:effectLst>
                  <a:latin typeface="Century Gothic" panose="020B0502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Fast</a:t>
              </a:r>
              <a:r>
                <a:rPr lang="en-US" altLang="ja-JP" sz="1100" i="0" kern="0" dirty="0">
                  <a:solidFill>
                    <a:srgbClr val="0000FF"/>
                  </a:solidFill>
                  <a:effectLst>
                    <a:glow rad="228600">
                      <a:schemeClr val="bg1">
                        <a:alpha val="90000"/>
                      </a:schemeClr>
                    </a:glow>
                  </a:effectLst>
                  <a:latin typeface="Century Gothic" panose="020B0502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</a:p>
            <a:p>
              <a:pPr algn="ctr">
                <a:defRPr/>
              </a:pPr>
              <a:r>
                <a:rPr lang="en-US" altLang="ja-JP" sz="1100" b="1" i="0" kern="0" dirty="0">
                  <a:solidFill>
                    <a:srgbClr val="0000FF"/>
                  </a:solidFill>
                  <a:effectLst>
                    <a:glow rad="228600">
                      <a:schemeClr val="bg1">
                        <a:alpha val="90000"/>
                      </a:schemeClr>
                    </a:glow>
                  </a:effectLst>
                  <a:latin typeface="Century Gothic" panose="020B0502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ramp-up</a:t>
              </a:r>
              <a:endParaRPr lang="ja-JP" altLang="en-US" sz="1100" b="1" i="0" kern="0" dirty="0">
                <a:solidFill>
                  <a:srgbClr val="0000FF"/>
                </a:solidFill>
                <a:effectLst>
                  <a:glow rad="228600">
                    <a:schemeClr val="bg1">
                      <a:alpha val="90000"/>
                    </a:schemeClr>
                  </a:glow>
                </a:effectLst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55" name="グループ化 21">
            <a:extLst>
              <a:ext uri="{FF2B5EF4-FFF2-40B4-BE49-F238E27FC236}">
                <a16:creationId xmlns:a16="http://schemas.microsoft.com/office/drawing/2014/main" id="{800B7532-58B1-EC2D-D96D-E90AD4B47F36}"/>
              </a:ext>
            </a:extLst>
          </p:cNvPr>
          <p:cNvGrpSpPr/>
          <p:nvPr/>
        </p:nvGrpSpPr>
        <p:grpSpPr>
          <a:xfrm>
            <a:off x="745972" y="6045626"/>
            <a:ext cx="3860947" cy="1522416"/>
            <a:chOff x="790487" y="4852148"/>
            <a:chExt cx="3712084" cy="1413680"/>
          </a:xfrm>
        </p:grpSpPr>
        <p:sp>
          <p:nvSpPr>
            <p:cNvPr id="57" name="フリーフォーム: 図形 62">
              <a:extLst>
                <a:ext uri="{FF2B5EF4-FFF2-40B4-BE49-F238E27FC236}">
                  <a16:creationId xmlns:a16="http://schemas.microsoft.com/office/drawing/2014/main" id="{C88103B9-A3F9-13FB-8B75-96A9757198C1}"/>
                </a:ext>
              </a:extLst>
            </p:cNvPr>
            <p:cNvSpPr/>
            <p:nvPr/>
          </p:nvSpPr>
          <p:spPr>
            <a:xfrm>
              <a:off x="1280121" y="5334017"/>
              <a:ext cx="724025" cy="800100"/>
            </a:xfrm>
            <a:custGeom>
              <a:avLst/>
              <a:gdLst>
                <a:gd name="connsiteX0" fmla="*/ 0 w 621506"/>
                <a:gd name="connsiteY0" fmla="*/ 790575 h 800100"/>
                <a:gd name="connsiteX1" fmla="*/ 373856 w 621506"/>
                <a:gd name="connsiteY1" fmla="*/ 0 h 800100"/>
                <a:gd name="connsiteX2" fmla="*/ 621506 w 621506"/>
                <a:gd name="connsiteY2" fmla="*/ 11906 h 800100"/>
                <a:gd name="connsiteX3" fmla="*/ 614362 w 621506"/>
                <a:gd name="connsiteY3" fmla="*/ 800100 h 800100"/>
                <a:gd name="connsiteX4" fmla="*/ 0 w 621506"/>
                <a:gd name="connsiteY4" fmla="*/ 790575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506" h="800100">
                  <a:moveTo>
                    <a:pt x="0" y="790575"/>
                  </a:moveTo>
                  <a:lnTo>
                    <a:pt x="373856" y="0"/>
                  </a:lnTo>
                  <a:lnTo>
                    <a:pt x="621506" y="11906"/>
                  </a:lnTo>
                  <a:cubicBezTo>
                    <a:pt x="619125" y="274637"/>
                    <a:pt x="616743" y="537369"/>
                    <a:pt x="614362" y="800100"/>
                  </a:cubicBezTo>
                  <a:lnTo>
                    <a:pt x="0" y="790575"/>
                  </a:lnTo>
                  <a:close/>
                </a:path>
              </a:pathLst>
            </a:custGeom>
            <a:pattFill prst="wdUpDiag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8" name="直線コネクタ 76">
              <a:extLst>
                <a:ext uri="{FF2B5EF4-FFF2-40B4-BE49-F238E27FC236}">
                  <a16:creationId xmlns:a16="http://schemas.microsoft.com/office/drawing/2014/main" id="{5648FD40-3C00-E84C-506C-E360FF61E541}"/>
                </a:ext>
              </a:extLst>
            </p:cNvPr>
            <p:cNvCxnSpPr/>
            <p:nvPr/>
          </p:nvCxnSpPr>
          <p:spPr>
            <a:xfrm flipH="1">
              <a:off x="1278151" y="5161345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77">
              <a:extLst>
                <a:ext uri="{FF2B5EF4-FFF2-40B4-BE49-F238E27FC236}">
                  <a16:creationId xmlns:a16="http://schemas.microsoft.com/office/drawing/2014/main" id="{9914FF26-6C6D-670A-14AA-42BBA729E643}"/>
                </a:ext>
              </a:extLst>
            </p:cNvPr>
            <p:cNvCxnSpPr/>
            <p:nvPr/>
          </p:nvCxnSpPr>
          <p:spPr>
            <a:xfrm flipH="1">
              <a:off x="1271801" y="6135118"/>
              <a:ext cx="2771775" cy="0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78">
              <a:extLst>
                <a:ext uri="{FF2B5EF4-FFF2-40B4-BE49-F238E27FC236}">
                  <a16:creationId xmlns:a16="http://schemas.microsoft.com/office/drawing/2014/main" id="{A8A0134F-BD69-AC24-B747-226B49535D00}"/>
                </a:ext>
              </a:extLst>
            </p:cNvPr>
            <p:cNvCxnSpPr>
              <a:cxnSpLocks/>
              <a:stCxn id="57" idx="1"/>
            </p:cNvCxnSpPr>
            <p:nvPr/>
          </p:nvCxnSpPr>
          <p:spPr>
            <a:xfrm flipH="1">
              <a:off x="1282913" y="5334017"/>
              <a:ext cx="432733" cy="793164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79">
              <a:extLst>
                <a:ext uri="{FF2B5EF4-FFF2-40B4-BE49-F238E27FC236}">
                  <a16:creationId xmlns:a16="http://schemas.microsoft.com/office/drawing/2014/main" id="{6A004CFE-37CC-DC8C-77E5-58AC3F3BE70F}"/>
                </a:ext>
              </a:extLst>
            </p:cNvPr>
            <p:cNvCxnSpPr/>
            <p:nvPr/>
          </p:nvCxnSpPr>
          <p:spPr>
            <a:xfrm flipV="1">
              <a:off x="1707756" y="5336606"/>
              <a:ext cx="28800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80">
              <a:extLst>
                <a:ext uri="{FF2B5EF4-FFF2-40B4-BE49-F238E27FC236}">
                  <a16:creationId xmlns:a16="http://schemas.microsoft.com/office/drawing/2014/main" id="{004F8218-E3D6-ADF9-557A-EAB80AB94F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7944" y="5335018"/>
              <a:ext cx="0" cy="792163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正方形/長方形 81">
              <a:extLst>
                <a:ext uri="{FF2B5EF4-FFF2-40B4-BE49-F238E27FC236}">
                  <a16:creationId xmlns:a16="http://schemas.microsoft.com/office/drawing/2014/main" id="{2A3992D8-8DC8-E2E3-E286-6AB613475CC1}"/>
                </a:ext>
              </a:extLst>
            </p:cNvPr>
            <p:cNvSpPr/>
            <p:nvPr/>
          </p:nvSpPr>
          <p:spPr>
            <a:xfrm>
              <a:off x="3995208" y="6008613"/>
              <a:ext cx="507363" cy="257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200" b="1" i="0" kern="0" dirty="0">
                  <a:latin typeface="Century Gothic" panose="020B0502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Time</a:t>
              </a:r>
              <a:endParaRPr lang="ja-JP" altLang="en-US" sz="1200" b="1" i="0" kern="0" dirty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4" name="正方形/長方形 82">
              <a:extLst>
                <a:ext uri="{FF2B5EF4-FFF2-40B4-BE49-F238E27FC236}">
                  <a16:creationId xmlns:a16="http://schemas.microsoft.com/office/drawing/2014/main" id="{C750C587-CEAE-E643-8619-BFBD5CCB909C}"/>
                </a:ext>
              </a:extLst>
            </p:cNvPr>
            <p:cNvSpPr/>
            <p:nvPr/>
          </p:nvSpPr>
          <p:spPr>
            <a:xfrm>
              <a:off x="790487" y="4986997"/>
              <a:ext cx="706177" cy="257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200" b="1" i="0" kern="0" dirty="0">
                  <a:latin typeface="Century Gothic" panose="020B0502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Current</a:t>
              </a:r>
              <a:endParaRPr lang="ja-JP" altLang="en-US" sz="1200" b="1" i="0" kern="0" dirty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5" name="正方形/長方形 92">
              <a:extLst>
                <a:ext uri="{FF2B5EF4-FFF2-40B4-BE49-F238E27FC236}">
                  <a16:creationId xmlns:a16="http://schemas.microsoft.com/office/drawing/2014/main" id="{3BC8A3C0-3761-C90F-8A7A-700AECEF0B62}"/>
                </a:ext>
              </a:extLst>
            </p:cNvPr>
            <p:cNvSpPr/>
            <p:nvPr/>
          </p:nvSpPr>
          <p:spPr>
            <a:xfrm>
              <a:off x="1851610" y="4852148"/>
              <a:ext cx="1521470" cy="37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b="1" i="0" kern="0" dirty="0">
                  <a:latin typeface="Century Gothic" panose="020B0502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Competitor</a:t>
              </a:r>
              <a:endParaRPr lang="ja-JP" altLang="en-US" sz="2000" b="1" i="0" kern="0" dirty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6" name="正方形/長方形 98">
              <a:extLst>
                <a:ext uri="{FF2B5EF4-FFF2-40B4-BE49-F238E27FC236}">
                  <a16:creationId xmlns:a16="http://schemas.microsoft.com/office/drawing/2014/main" id="{F209B11E-4A2B-46AF-D04C-D030A5B4C40E}"/>
                </a:ext>
              </a:extLst>
            </p:cNvPr>
            <p:cNvSpPr/>
            <p:nvPr/>
          </p:nvSpPr>
          <p:spPr>
            <a:xfrm>
              <a:off x="1960467" y="5110909"/>
              <a:ext cx="1224019" cy="2429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100" b="1" i="0" kern="0" dirty="0">
                  <a:latin typeface="Century Gothic" panose="020B0502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(Transistor-type)</a:t>
              </a:r>
              <a:endParaRPr lang="ja-JP" altLang="en-US" sz="1100" b="1" i="0" kern="0" dirty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67" name="グループ化 111">
              <a:extLst>
                <a:ext uri="{FF2B5EF4-FFF2-40B4-BE49-F238E27FC236}">
                  <a16:creationId xmlns:a16="http://schemas.microsoft.com/office/drawing/2014/main" id="{81982998-8E23-EA6D-F52F-C36DFF245495}"/>
                </a:ext>
              </a:extLst>
            </p:cNvPr>
            <p:cNvGrpSpPr/>
            <p:nvPr/>
          </p:nvGrpSpPr>
          <p:grpSpPr>
            <a:xfrm>
              <a:off x="3145288" y="5335959"/>
              <a:ext cx="727823" cy="800100"/>
              <a:chOff x="2406693" y="4981753"/>
              <a:chExt cx="727823" cy="800100"/>
            </a:xfrm>
          </p:grpSpPr>
          <p:sp>
            <p:nvSpPr>
              <p:cNvPr id="68" name="フリーフォーム: 図形 107">
                <a:extLst>
                  <a:ext uri="{FF2B5EF4-FFF2-40B4-BE49-F238E27FC236}">
                    <a16:creationId xmlns:a16="http://schemas.microsoft.com/office/drawing/2014/main" id="{670EA226-F25D-08D0-22CD-5DE06F1F5627}"/>
                  </a:ext>
                </a:extLst>
              </p:cNvPr>
              <p:cNvSpPr/>
              <p:nvPr/>
            </p:nvSpPr>
            <p:spPr>
              <a:xfrm>
                <a:off x="2406693" y="4981753"/>
                <a:ext cx="724025" cy="800100"/>
              </a:xfrm>
              <a:custGeom>
                <a:avLst/>
                <a:gdLst>
                  <a:gd name="connsiteX0" fmla="*/ 0 w 621506"/>
                  <a:gd name="connsiteY0" fmla="*/ 790575 h 800100"/>
                  <a:gd name="connsiteX1" fmla="*/ 373856 w 621506"/>
                  <a:gd name="connsiteY1" fmla="*/ 0 h 800100"/>
                  <a:gd name="connsiteX2" fmla="*/ 621506 w 621506"/>
                  <a:gd name="connsiteY2" fmla="*/ 11906 h 800100"/>
                  <a:gd name="connsiteX3" fmla="*/ 614362 w 621506"/>
                  <a:gd name="connsiteY3" fmla="*/ 800100 h 800100"/>
                  <a:gd name="connsiteX4" fmla="*/ 0 w 621506"/>
                  <a:gd name="connsiteY4" fmla="*/ 790575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506" h="800100">
                    <a:moveTo>
                      <a:pt x="0" y="790575"/>
                    </a:moveTo>
                    <a:lnTo>
                      <a:pt x="373856" y="0"/>
                    </a:lnTo>
                    <a:lnTo>
                      <a:pt x="621506" y="11906"/>
                    </a:lnTo>
                    <a:cubicBezTo>
                      <a:pt x="619125" y="274637"/>
                      <a:pt x="616743" y="537369"/>
                      <a:pt x="614362" y="800100"/>
                    </a:cubicBezTo>
                    <a:lnTo>
                      <a:pt x="0" y="790575"/>
                    </a:lnTo>
                    <a:close/>
                  </a:path>
                </a:pathLst>
              </a:custGeom>
              <a:pattFill prst="wdUpDiag">
                <a:fgClr>
                  <a:srgbClr val="FF0000"/>
                </a:fgClr>
                <a:bgClr>
                  <a:srgbClr val="FFFF00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9" name="直線コネクタ 108">
                <a:extLst>
                  <a:ext uri="{FF2B5EF4-FFF2-40B4-BE49-F238E27FC236}">
                    <a16:creationId xmlns:a16="http://schemas.microsoft.com/office/drawing/2014/main" id="{E4D7159C-B2DE-F2BF-AA49-DF7D43C64ECC}"/>
                  </a:ext>
                </a:extLst>
              </p:cNvPr>
              <p:cNvCxnSpPr>
                <a:cxnSpLocks/>
                <a:stCxn id="68" idx="1"/>
              </p:cNvCxnSpPr>
              <p:nvPr/>
            </p:nvCxnSpPr>
            <p:spPr>
              <a:xfrm flipH="1">
                <a:off x="2409485" y="4981753"/>
                <a:ext cx="432733" cy="793164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109">
                <a:extLst>
                  <a:ext uri="{FF2B5EF4-FFF2-40B4-BE49-F238E27FC236}">
                    <a16:creationId xmlns:a16="http://schemas.microsoft.com/office/drawing/2014/main" id="{C96E99B1-04C6-C8A0-50FD-4E575FEACB66}"/>
                  </a:ext>
                </a:extLst>
              </p:cNvPr>
              <p:cNvCxnSpPr/>
              <p:nvPr/>
            </p:nvCxnSpPr>
            <p:spPr>
              <a:xfrm flipV="1">
                <a:off x="2834328" y="4984342"/>
                <a:ext cx="288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110">
                <a:extLst>
                  <a:ext uri="{FF2B5EF4-FFF2-40B4-BE49-F238E27FC236}">
                    <a16:creationId xmlns:a16="http://schemas.microsoft.com/office/drawing/2014/main" id="{0589C8A8-2AB9-F0B3-7885-7BCFD5C6DD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34516" y="4982754"/>
                <a:ext cx="0" cy="792163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027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 flipH="1">
            <a:off x="3009107" y="7088400"/>
            <a:ext cx="9182893" cy="684000"/>
          </a:xfrm>
          <a:prstGeom prst="rtTriangle">
            <a:avLst/>
          </a:prstGeom>
          <a:gradFill>
            <a:gsLst>
              <a:gs pos="0">
                <a:srgbClr val="F5F7FC"/>
              </a:gs>
              <a:gs pos="52999">
                <a:srgbClr val="0070C0"/>
              </a:gs>
              <a:gs pos="83000">
                <a:srgbClr val="0070C0"/>
              </a:gs>
              <a:gs pos="100000">
                <a:srgbClr val="0070C0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 rot="10800000" flipH="1">
            <a:off x="0" y="0"/>
            <a:ext cx="9341069" cy="781845"/>
          </a:xfrm>
          <a:prstGeom prst="rect">
            <a:avLst/>
          </a:prstGeom>
          <a:gradFill>
            <a:gsLst>
              <a:gs pos="0">
                <a:srgbClr val="0070C0">
                  <a:alpha val="66666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6;p2">
            <a:extLst>
              <a:ext uri="{FF2B5EF4-FFF2-40B4-BE49-F238E27FC236}">
                <a16:creationId xmlns:a16="http://schemas.microsoft.com/office/drawing/2014/main" id="{8D988701-0BF2-36E4-C9B4-8B75C1893039}"/>
              </a:ext>
            </a:extLst>
          </p:cNvPr>
          <p:cNvSpPr txBox="1"/>
          <p:nvPr/>
        </p:nvSpPr>
        <p:spPr>
          <a:xfrm>
            <a:off x="220717" y="96115"/>
            <a:ext cx="97719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Century Gothic"/>
                <a:sym typeface="Century Gothic"/>
              </a:rPr>
              <a:t>Wire Fusing Weld Application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B0A94-B266-E5A4-32D1-D9E8A15CF636}"/>
              </a:ext>
            </a:extLst>
          </p:cNvPr>
          <p:cNvSpPr txBox="1"/>
          <p:nvPr/>
        </p:nvSpPr>
        <p:spPr>
          <a:xfrm>
            <a:off x="5937543" y="1307338"/>
            <a:ext cx="5989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High-Reliability Inverter Type Resistance Welder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Avio NRW-IN900P/NT-IN32K444B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A756F-E130-77B5-EB03-1151AD49D43E}"/>
              </a:ext>
            </a:extLst>
          </p:cNvPr>
          <p:cNvSpPr txBox="1"/>
          <p:nvPr/>
        </p:nvSpPr>
        <p:spPr>
          <a:xfrm>
            <a:off x="138581" y="991750"/>
            <a:ext cx="130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Motor</a:t>
            </a:r>
          </a:p>
        </p:txBody>
      </p:sp>
      <p:pic>
        <p:nvPicPr>
          <p:cNvPr id="4" name="図 9">
            <a:extLst>
              <a:ext uri="{FF2B5EF4-FFF2-40B4-BE49-F238E27FC236}">
                <a16:creationId xmlns:a16="http://schemas.microsoft.com/office/drawing/2014/main" id="{6452C757-C4C0-A7DB-4B24-351A6F7361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08" y="1453415"/>
            <a:ext cx="2139469" cy="1776714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1DC702EB-68F9-6B5E-C31D-877175450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48711">
            <a:off x="2458505" y="1533474"/>
            <a:ext cx="1866669" cy="100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216FB962-77E3-A7D4-B6BD-94642A5A7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75" r="18480"/>
          <a:stretch/>
        </p:blipFill>
        <p:spPr bwMode="auto">
          <a:xfrm>
            <a:off x="1335114" y="3215616"/>
            <a:ext cx="1869926" cy="149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図 41">
            <a:extLst>
              <a:ext uri="{FF2B5EF4-FFF2-40B4-BE49-F238E27FC236}">
                <a16:creationId xmlns:a16="http://schemas.microsoft.com/office/drawing/2014/main" id="{58A47067-A7CD-A9BE-EFAB-F78A441014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3210" b="12598"/>
          <a:stretch/>
        </p:blipFill>
        <p:spPr>
          <a:xfrm>
            <a:off x="3359639" y="2451248"/>
            <a:ext cx="1681494" cy="1696170"/>
          </a:xfrm>
          <a:prstGeom prst="rect">
            <a:avLst/>
          </a:prstGeom>
        </p:spPr>
      </p:pic>
      <p:sp>
        <p:nvSpPr>
          <p:cNvPr id="11" name="正方形/長方形 24">
            <a:extLst>
              <a:ext uri="{FF2B5EF4-FFF2-40B4-BE49-F238E27FC236}">
                <a16:creationId xmlns:a16="http://schemas.microsoft.com/office/drawing/2014/main" id="{91053189-1F07-653E-1754-A14FD807780F}"/>
              </a:ext>
            </a:extLst>
          </p:cNvPr>
          <p:cNvSpPr/>
          <p:nvPr/>
        </p:nvSpPr>
        <p:spPr>
          <a:xfrm>
            <a:off x="3359639" y="1134229"/>
            <a:ext cx="2170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kern="0" dirty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Multiple insulated wires</a:t>
            </a:r>
            <a:endParaRPr lang="ja-JP" altLang="en-US" i="0" kern="0" dirty="0">
              <a:latin typeface="Century Gothic" panose="020B050202020202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33">
            <a:extLst>
              <a:ext uri="{FF2B5EF4-FFF2-40B4-BE49-F238E27FC236}">
                <a16:creationId xmlns:a16="http://schemas.microsoft.com/office/drawing/2014/main" id="{F740BA80-A23C-3ADF-C520-007647C21742}"/>
              </a:ext>
            </a:extLst>
          </p:cNvPr>
          <p:cNvSpPr/>
          <p:nvPr/>
        </p:nvSpPr>
        <p:spPr>
          <a:xfrm>
            <a:off x="2055162" y="1442006"/>
            <a:ext cx="904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kern="0" dirty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Terminal</a:t>
            </a:r>
            <a:endParaRPr lang="ja-JP" altLang="en-US" i="0" kern="0" dirty="0">
              <a:latin typeface="Century Gothic" panose="020B050202020202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4" name="直線コネクタ 26">
            <a:extLst>
              <a:ext uri="{FF2B5EF4-FFF2-40B4-BE49-F238E27FC236}">
                <a16:creationId xmlns:a16="http://schemas.microsoft.com/office/drawing/2014/main" id="{19E5D392-D7DC-F02C-9A6C-D37670CABE17}"/>
              </a:ext>
            </a:extLst>
          </p:cNvPr>
          <p:cNvCxnSpPr/>
          <p:nvPr/>
        </p:nvCxnSpPr>
        <p:spPr bwMode="auto">
          <a:xfrm flipH="1">
            <a:off x="3483148" y="1396648"/>
            <a:ext cx="193027" cy="4945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コネクタ 32">
            <a:extLst>
              <a:ext uri="{FF2B5EF4-FFF2-40B4-BE49-F238E27FC236}">
                <a16:creationId xmlns:a16="http://schemas.microsoft.com/office/drawing/2014/main" id="{16E58317-99A3-2A8B-3FDD-3E43C1B5B970}"/>
              </a:ext>
            </a:extLst>
          </p:cNvPr>
          <p:cNvCxnSpPr/>
          <p:nvPr/>
        </p:nvCxnSpPr>
        <p:spPr bwMode="auto">
          <a:xfrm>
            <a:off x="2924086" y="1637143"/>
            <a:ext cx="170042" cy="29360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テキスト ボックス 4">
            <a:extLst>
              <a:ext uri="{FF2B5EF4-FFF2-40B4-BE49-F238E27FC236}">
                <a16:creationId xmlns:a16="http://schemas.microsoft.com/office/drawing/2014/main" id="{2008427A-7850-0AE0-112F-FE9A75C74082}"/>
              </a:ext>
            </a:extLst>
          </p:cNvPr>
          <p:cNvSpPr txBox="1"/>
          <p:nvPr/>
        </p:nvSpPr>
        <p:spPr>
          <a:xfrm>
            <a:off x="7162795" y="4846319"/>
            <a:ext cx="4203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sz="1600" dirty="0">
                <a:latin typeface="Century Gothic" panose="020B0502020202020204" pitchFamily="34" charset="0"/>
                <a:ea typeface="Meiryo UI" panose="020B0604030504040204" pitchFamily="50" charset="-128"/>
              </a:rPr>
              <a:t>Control Frequency:</a:t>
            </a:r>
            <a:r>
              <a:rPr kumimoji="1" lang="en-US" altLang="ja-JP" sz="1600" b="1" dirty="0">
                <a:latin typeface="Century Gothic" panose="020B0502020202020204" pitchFamily="34" charset="0"/>
                <a:ea typeface="Meiryo UI" panose="020B0604030504040204" pitchFamily="50" charset="-128"/>
              </a:rPr>
              <a:t>5kHz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1600" dirty="0">
                <a:latin typeface="Century Gothic" panose="020B0502020202020204" pitchFamily="34" charset="0"/>
                <a:ea typeface="Meiryo UI" panose="020B0604030504040204" pitchFamily="50" charset="-128"/>
              </a:rPr>
              <a:t>Maximum Weld Current: </a:t>
            </a:r>
            <a:r>
              <a:rPr lang="en-US" altLang="ja-JP" sz="1600" b="1" dirty="0">
                <a:latin typeface="Century Gothic" panose="020B0502020202020204" pitchFamily="34" charset="0"/>
                <a:ea typeface="Meiryo UI" panose="020B0604030504040204" pitchFamily="50" charset="-128"/>
              </a:rPr>
              <a:t>32,000A</a:t>
            </a:r>
            <a:endParaRPr kumimoji="1" lang="ja-JP" altLang="en-US" sz="1600" b="1" dirty="0">
              <a:latin typeface="Century Gothic" panose="020B0502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17" name="四角形: 角を丸くする 17">
            <a:extLst>
              <a:ext uri="{FF2B5EF4-FFF2-40B4-BE49-F238E27FC236}">
                <a16:creationId xmlns:a16="http://schemas.microsoft.com/office/drawing/2014/main" id="{0B63D715-E76B-B865-E604-609FB563AEF5}"/>
              </a:ext>
            </a:extLst>
          </p:cNvPr>
          <p:cNvSpPr/>
          <p:nvPr/>
        </p:nvSpPr>
        <p:spPr bwMode="auto">
          <a:xfrm>
            <a:off x="7251969" y="5479376"/>
            <a:ext cx="3536005" cy="426391"/>
          </a:xfrm>
          <a:prstGeom prst="roundRect">
            <a:avLst/>
          </a:prstGeom>
          <a:solidFill>
            <a:srgbClr val="FFC000"/>
          </a:solidFill>
          <a:ln w="6350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en-US" altLang="ja-JP" sz="2000" b="1" dirty="0">
                <a:solidFill>
                  <a:schemeClr val="bg1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Ideal for Wire Fusing!</a:t>
            </a:r>
            <a:endParaRPr kumimoji="1" lang="ja-JP" altLang="en-US" sz="2000" b="1" dirty="0">
              <a:solidFill>
                <a:schemeClr val="bg1"/>
              </a:solidFill>
              <a:latin typeface="Century Gothic" panose="020B0502020202020204" pitchFamily="34" charset="0"/>
              <a:ea typeface="Meiryo UI" panose="020B0604030504040204" pitchFamily="50" charset="-128"/>
            </a:endParaRPr>
          </a:p>
        </p:txBody>
      </p:sp>
      <p:pic>
        <p:nvPicPr>
          <p:cNvPr id="18" name="図 10">
            <a:extLst>
              <a:ext uri="{FF2B5EF4-FFF2-40B4-BE49-F238E27FC236}">
                <a16:creationId xmlns:a16="http://schemas.microsoft.com/office/drawing/2014/main" id="{B08F5EF1-A611-A14C-7263-CB8D22672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 r="4802" b="21862"/>
          <a:stretch/>
        </p:blipFill>
        <p:spPr bwMode="auto">
          <a:xfrm>
            <a:off x="6614838" y="2522345"/>
            <a:ext cx="2449958" cy="17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13">
            <a:extLst>
              <a:ext uri="{FF2B5EF4-FFF2-40B4-BE49-F238E27FC236}">
                <a16:creationId xmlns:a16="http://schemas.microsoft.com/office/drawing/2014/main" id="{3ED348B3-6E33-1E9C-CD51-2E58197F690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1914" y="1926477"/>
            <a:ext cx="1906640" cy="3128529"/>
          </a:xfrm>
          <a:prstGeom prst="rect">
            <a:avLst/>
          </a:prstGeom>
        </p:spPr>
      </p:pic>
      <p:sp>
        <p:nvSpPr>
          <p:cNvPr id="20" name="テキスト ボックス 5">
            <a:extLst>
              <a:ext uri="{FF2B5EF4-FFF2-40B4-BE49-F238E27FC236}">
                <a16:creationId xmlns:a16="http://schemas.microsoft.com/office/drawing/2014/main" id="{F66CBB2D-1EEC-3149-E71E-769D019386DD}"/>
              </a:ext>
            </a:extLst>
          </p:cNvPr>
          <p:cNvSpPr txBox="1"/>
          <p:nvPr/>
        </p:nvSpPr>
        <p:spPr>
          <a:xfrm>
            <a:off x="153714" y="5071429"/>
            <a:ext cx="99059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/>
            <a:r>
              <a:rPr kumimoji="1" lang="en-US" altLang="ja-JP" sz="2400" b="1" dirty="0">
                <a:latin typeface="Century Gothic" panose="020B0502020202020204" pitchFamily="34" charset="0"/>
                <a:ea typeface="Meiryo UI" panose="020B0604030504040204" pitchFamily="50" charset="-128"/>
              </a:rPr>
              <a:t>Why is wire </a:t>
            </a:r>
            <a:r>
              <a:rPr lang="en-US" altLang="ja-JP" sz="2400" b="1" dirty="0">
                <a:latin typeface="Century Gothic" panose="020B0502020202020204" pitchFamily="34" charset="0"/>
                <a:ea typeface="Meiryo UI" panose="020B0604030504040204" pitchFamily="50" charset="-128"/>
              </a:rPr>
              <a:t>fusing </a:t>
            </a:r>
            <a:r>
              <a:rPr kumimoji="1" lang="en-US" altLang="ja-JP" sz="2400" b="1" dirty="0">
                <a:latin typeface="Century Gothic" panose="020B0502020202020204" pitchFamily="34" charset="0"/>
                <a:ea typeface="Meiryo UI" panose="020B0604030504040204" pitchFamily="50" charset="-128"/>
              </a:rPr>
              <a:t>better than soldering?</a:t>
            </a:r>
            <a:endParaRPr lang="en-US" altLang="ja-JP" sz="2400" dirty="0">
              <a:latin typeface="Century Gothic" panose="020B0502020202020204" pitchFamily="34" charset="0"/>
              <a:ea typeface="Meiryo UI" panose="020B0604030504040204" pitchFamily="50" charset="-128"/>
            </a:endParaRPr>
          </a:p>
          <a:p>
            <a:pPr marL="179388"/>
            <a:r>
              <a:rPr kumimoji="1" lang="en-US" altLang="ja-JP" sz="1800" b="1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Direct joining without solder has higher connection reliability</a:t>
            </a:r>
          </a:p>
          <a:p>
            <a:pPr marL="715963" lvl="1" indent="-536575">
              <a:buFont typeface="Wingdings" panose="05000000000000000000" pitchFamily="2" charset="2"/>
              <a:buChar char="ü"/>
            </a:pPr>
            <a:r>
              <a:rPr kumimoji="1" lang="en-US" altLang="ja-JP" sz="1600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Heat resistance improvement</a:t>
            </a:r>
          </a:p>
          <a:p>
            <a:pPr marL="715963" lvl="1" indent="-536575">
              <a:buFont typeface="Wingdings" panose="05000000000000000000" pitchFamily="2" charset="2"/>
              <a:buChar char="ü"/>
            </a:pPr>
            <a:r>
              <a:rPr kumimoji="1" lang="en-US" altLang="ja-JP" sz="1600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Vibration resistance improvement</a:t>
            </a:r>
          </a:p>
          <a:p>
            <a:pPr marL="179388"/>
            <a:r>
              <a:rPr kumimoji="1" lang="en-US" altLang="ja-JP" sz="1800" b="1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High productivity</a:t>
            </a:r>
            <a:endParaRPr lang="en-US" altLang="ja-JP" sz="1800" b="1" dirty="0">
              <a:solidFill>
                <a:srgbClr val="0070C0"/>
              </a:solidFill>
              <a:latin typeface="Century Gothic" panose="020B0502020202020204" pitchFamily="34" charset="0"/>
              <a:ea typeface="Meiryo UI" panose="020B0604030504040204" pitchFamily="50" charset="-128"/>
            </a:endParaRPr>
          </a:p>
          <a:p>
            <a:pPr marL="742950" lvl="1" indent="-563563">
              <a:buFont typeface="Wingdings" panose="05000000000000000000" pitchFamily="2" charset="2"/>
              <a:buChar char="ü"/>
            </a:pPr>
            <a:r>
              <a:rPr lang="en-US" altLang="ja-JP" sz="1600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No insulation stripping required</a:t>
            </a:r>
          </a:p>
          <a:p>
            <a:pPr marL="742950" lvl="1" indent="-563563">
              <a:buFont typeface="Wingdings" panose="05000000000000000000" pitchFamily="2" charset="2"/>
              <a:buChar char="ü"/>
            </a:pPr>
            <a:r>
              <a:rPr lang="en-US" altLang="ja-JP" sz="1600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Shorter process time</a:t>
            </a:r>
          </a:p>
        </p:txBody>
      </p:sp>
    </p:spTree>
    <p:extLst>
      <p:ext uri="{BB962C8B-B14F-4D97-AF65-F5344CB8AC3E}">
        <p14:creationId xmlns:p14="http://schemas.microsoft.com/office/powerpoint/2010/main" val="366140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 rot="10800000" flipH="1">
            <a:off x="0" y="0"/>
            <a:ext cx="9341069" cy="781845"/>
          </a:xfrm>
          <a:prstGeom prst="rect">
            <a:avLst/>
          </a:prstGeom>
          <a:gradFill>
            <a:gsLst>
              <a:gs pos="0">
                <a:srgbClr val="0070C0">
                  <a:alpha val="66666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6;p2">
            <a:extLst>
              <a:ext uri="{FF2B5EF4-FFF2-40B4-BE49-F238E27FC236}">
                <a16:creationId xmlns:a16="http://schemas.microsoft.com/office/drawing/2014/main" id="{8D988701-0BF2-36E4-C9B4-8B75C1893039}"/>
              </a:ext>
            </a:extLst>
          </p:cNvPr>
          <p:cNvSpPr txBox="1"/>
          <p:nvPr/>
        </p:nvSpPr>
        <p:spPr>
          <a:xfrm>
            <a:off x="220717" y="96115"/>
            <a:ext cx="97719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Wire Fusing Welding Application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119CC5-EAA5-922B-E3F1-78D44D368DA9}"/>
              </a:ext>
            </a:extLst>
          </p:cNvPr>
          <p:cNvSpPr txBox="1"/>
          <p:nvPr/>
        </p:nvSpPr>
        <p:spPr>
          <a:xfrm>
            <a:off x="542730" y="1018769"/>
            <a:ext cx="8717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Wire Fusing?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9F40CC-08C4-FC2B-D784-737B747919AE}"/>
              </a:ext>
            </a:extLst>
          </p:cNvPr>
          <p:cNvSpPr txBox="1"/>
          <p:nvPr/>
        </p:nvSpPr>
        <p:spPr>
          <a:xfrm>
            <a:off x="977957" y="1549134"/>
            <a:ext cx="100069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Deformation by heat and pressure allows the insulation to be removed while ensuring electrical conduction and strength of the bond… “Fusing” method</a:t>
            </a:r>
          </a:p>
        </p:txBody>
      </p:sp>
      <p:sp>
        <p:nvSpPr>
          <p:cNvPr id="34" name="テキスト ボックス 36">
            <a:extLst>
              <a:ext uri="{FF2B5EF4-FFF2-40B4-BE49-F238E27FC236}">
                <a16:creationId xmlns:a16="http://schemas.microsoft.com/office/drawing/2014/main" id="{ACFC1B10-F0FA-AC90-1237-618C9DE666E6}"/>
              </a:ext>
            </a:extLst>
          </p:cNvPr>
          <p:cNvSpPr txBox="1"/>
          <p:nvPr/>
        </p:nvSpPr>
        <p:spPr>
          <a:xfrm>
            <a:off x="542730" y="5377030"/>
            <a:ext cx="11145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Precise control of the crush finish dimensions are required to ensure the quality of joining</a:t>
            </a:r>
            <a:endParaRPr lang="ja-JP" altLang="en-US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43F522F-1868-71E6-365E-E75D9E38B7AF}"/>
              </a:ext>
            </a:extLst>
          </p:cNvPr>
          <p:cNvGrpSpPr/>
          <p:nvPr/>
        </p:nvGrpSpPr>
        <p:grpSpPr>
          <a:xfrm>
            <a:off x="1466819" y="2560646"/>
            <a:ext cx="6617445" cy="2447811"/>
            <a:chOff x="1296438" y="2905337"/>
            <a:chExt cx="5128590" cy="1638643"/>
          </a:xfrm>
        </p:grpSpPr>
        <p:sp>
          <p:nvSpPr>
            <p:cNvPr id="90" name="Text Box 26">
              <a:extLst>
                <a:ext uri="{FF2B5EF4-FFF2-40B4-BE49-F238E27FC236}">
                  <a16:creationId xmlns:a16="http://schemas.microsoft.com/office/drawing/2014/main" id="{D939DAC2-0BC4-EEA7-403B-1D9F7957C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216" y="2905337"/>
              <a:ext cx="756530" cy="27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0" i="0" u="none" strike="noStrike" baseline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Pressure</a:t>
              </a:r>
              <a:endParaRPr lang="ja-JP" altLang="en-US" sz="9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E55F6287-BAA8-38E2-198A-FFDB89C7932A}"/>
                </a:ext>
              </a:extLst>
            </p:cNvPr>
            <p:cNvGrpSpPr/>
            <p:nvPr/>
          </p:nvGrpSpPr>
          <p:grpSpPr>
            <a:xfrm>
              <a:off x="1296438" y="3085717"/>
              <a:ext cx="5128590" cy="1458263"/>
              <a:chOff x="1266160" y="3038085"/>
              <a:chExt cx="5128590" cy="1458263"/>
            </a:xfrm>
          </p:grpSpPr>
          <p:sp>
            <p:nvSpPr>
              <p:cNvPr id="168" name="Rectangle 35" descr="5%">
                <a:extLst>
                  <a:ext uri="{FF2B5EF4-FFF2-40B4-BE49-F238E27FC236}">
                    <a16:creationId xmlns:a16="http://schemas.microsoft.com/office/drawing/2014/main" id="{89169A34-6F3C-6BE1-E7DA-3D9C8BF47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334" y="4157062"/>
                <a:ext cx="1159814" cy="32692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7" name="Rectangle 35" descr="5%">
                <a:extLst>
                  <a:ext uri="{FF2B5EF4-FFF2-40B4-BE49-F238E27FC236}">
                    <a16:creationId xmlns:a16="http://schemas.microsoft.com/office/drawing/2014/main" id="{EC5D9FB8-D96D-DC44-B48C-7099B9E72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872" y="4169428"/>
                <a:ext cx="1159814" cy="32692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grpSp>
            <p:nvGrpSpPr>
              <p:cNvPr id="35" name="グループ化 10">
                <a:extLst>
                  <a:ext uri="{FF2B5EF4-FFF2-40B4-BE49-F238E27FC236}">
                    <a16:creationId xmlns:a16="http://schemas.microsoft.com/office/drawing/2014/main" id="{3EB9FDC7-E856-FC52-1E82-1365EB4371EA}"/>
                  </a:ext>
                </a:extLst>
              </p:cNvPr>
              <p:cNvGrpSpPr/>
              <p:nvPr/>
            </p:nvGrpSpPr>
            <p:grpSpPr>
              <a:xfrm>
                <a:off x="4817207" y="3415757"/>
                <a:ext cx="1172770" cy="1073750"/>
                <a:chOff x="4645786" y="3768741"/>
                <a:chExt cx="1611654" cy="1475577"/>
              </a:xfrm>
            </p:grpSpPr>
            <p:grpSp>
              <p:nvGrpSpPr>
                <p:cNvPr id="36" name="グループ化 167">
                  <a:extLst>
                    <a:ext uri="{FF2B5EF4-FFF2-40B4-BE49-F238E27FC236}">
                      <a16:creationId xmlns:a16="http://schemas.microsoft.com/office/drawing/2014/main" id="{687E841D-1D6E-08BD-4D9C-B69002C2629C}"/>
                    </a:ext>
                  </a:extLst>
                </p:cNvPr>
                <p:cNvGrpSpPr/>
                <p:nvPr/>
              </p:nvGrpSpPr>
              <p:grpSpPr>
                <a:xfrm>
                  <a:off x="4790811" y="4233337"/>
                  <a:ext cx="1390434" cy="701091"/>
                  <a:chOff x="3193288" y="3018327"/>
                  <a:chExt cx="1390434" cy="701091"/>
                </a:xfrm>
              </p:grpSpPr>
              <p:sp>
                <p:nvSpPr>
                  <p:cNvPr id="79" name="フリーフォーム: 図形 211">
                    <a:extLst>
                      <a:ext uri="{FF2B5EF4-FFF2-40B4-BE49-F238E27FC236}">
                        <a16:creationId xmlns:a16="http://schemas.microsoft.com/office/drawing/2014/main" id="{6F81F794-8A28-51E9-C6E8-D9ECDFFC30E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99509" y="3018327"/>
                    <a:ext cx="1382753" cy="551936"/>
                  </a:xfrm>
                  <a:custGeom>
                    <a:avLst/>
                    <a:gdLst>
                      <a:gd name="connsiteX0" fmla="*/ 320819 w 1382753"/>
                      <a:gd name="connsiteY0" fmla="*/ 17221 h 551937"/>
                      <a:gd name="connsiteX1" fmla="*/ 1082819 w 1382753"/>
                      <a:gd name="connsiteY1" fmla="*/ 10871 h 551937"/>
                      <a:gd name="connsiteX2" fmla="*/ 1317769 w 1382753"/>
                      <a:gd name="connsiteY2" fmla="*/ 131521 h 551937"/>
                      <a:gd name="connsiteX3" fmla="*/ 1381269 w 1382753"/>
                      <a:gd name="connsiteY3" fmla="*/ 264871 h 551937"/>
                      <a:gd name="connsiteX4" fmla="*/ 1349519 w 1382753"/>
                      <a:gd name="connsiteY4" fmla="*/ 410921 h 551937"/>
                      <a:gd name="connsiteX5" fmla="*/ 1209819 w 1382753"/>
                      <a:gd name="connsiteY5" fmla="*/ 499821 h 551937"/>
                      <a:gd name="connsiteX6" fmla="*/ 1108219 w 1382753"/>
                      <a:gd name="connsiteY6" fmla="*/ 544271 h 551937"/>
                      <a:gd name="connsiteX7" fmla="*/ 301769 w 1382753"/>
                      <a:gd name="connsiteY7" fmla="*/ 544271 h 551937"/>
                      <a:gd name="connsiteX8" fmla="*/ 104919 w 1382753"/>
                      <a:gd name="connsiteY8" fmla="*/ 468071 h 551937"/>
                      <a:gd name="connsiteX9" fmla="*/ 9669 w 1382753"/>
                      <a:gd name="connsiteY9" fmla="*/ 360121 h 551937"/>
                      <a:gd name="connsiteX10" fmla="*/ 9669 w 1382753"/>
                      <a:gd name="connsiteY10" fmla="*/ 239471 h 551937"/>
                      <a:gd name="connsiteX11" fmla="*/ 66819 w 1382753"/>
                      <a:gd name="connsiteY11" fmla="*/ 112471 h 551937"/>
                      <a:gd name="connsiteX12" fmla="*/ 320819 w 1382753"/>
                      <a:gd name="connsiteY12" fmla="*/ 17221 h 551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82753" h="551937">
                        <a:moveTo>
                          <a:pt x="320819" y="17221"/>
                        </a:moveTo>
                        <a:cubicBezTo>
                          <a:pt x="490152" y="288"/>
                          <a:pt x="916661" y="-8179"/>
                          <a:pt x="1082819" y="10871"/>
                        </a:cubicBezTo>
                        <a:cubicBezTo>
                          <a:pt x="1248977" y="29921"/>
                          <a:pt x="1268028" y="89188"/>
                          <a:pt x="1317769" y="131521"/>
                        </a:cubicBezTo>
                        <a:cubicBezTo>
                          <a:pt x="1367510" y="173854"/>
                          <a:pt x="1375977" y="218304"/>
                          <a:pt x="1381269" y="264871"/>
                        </a:cubicBezTo>
                        <a:cubicBezTo>
                          <a:pt x="1386561" y="311438"/>
                          <a:pt x="1378094" y="371763"/>
                          <a:pt x="1349519" y="410921"/>
                        </a:cubicBezTo>
                        <a:cubicBezTo>
                          <a:pt x="1320944" y="450079"/>
                          <a:pt x="1250036" y="477596"/>
                          <a:pt x="1209819" y="499821"/>
                        </a:cubicBezTo>
                        <a:cubicBezTo>
                          <a:pt x="1169602" y="522046"/>
                          <a:pt x="1259561" y="536863"/>
                          <a:pt x="1108219" y="544271"/>
                        </a:cubicBezTo>
                        <a:cubicBezTo>
                          <a:pt x="956877" y="551679"/>
                          <a:pt x="468986" y="556971"/>
                          <a:pt x="301769" y="544271"/>
                        </a:cubicBezTo>
                        <a:cubicBezTo>
                          <a:pt x="134552" y="531571"/>
                          <a:pt x="153602" y="498763"/>
                          <a:pt x="104919" y="468071"/>
                        </a:cubicBezTo>
                        <a:cubicBezTo>
                          <a:pt x="56236" y="437379"/>
                          <a:pt x="25544" y="398221"/>
                          <a:pt x="9669" y="360121"/>
                        </a:cubicBezTo>
                        <a:cubicBezTo>
                          <a:pt x="-6206" y="322021"/>
                          <a:pt x="144" y="280746"/>
                          <a:pt x="9669" y="239471"/>
                        </a:cubicBezTo>
                        <a:cubicBezTo>
                          <a:pt x="19194" y="198196"/>
                          <a:pt x="18136" y="150571"/>
                          <a:pt x="66819" y="112471"/>
                        </a:cubicBezTo>
                        <a:cubicBezTo>
                          <a:pt x="115502" y="74371"/>
                          <a:pt x="151486" y="34154"/>
                          <a:pt x="320819" y="1722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rtlCol="0" anchor="ctr"/>
                  <a:lstStyle/>
                  <a:p>
                    <a:pPr algn="ctr" eaLnBrk="1" fontAlgn="base" hangingPunct="1">
                      <a:lnSpc>
                        <a:spcPct val="11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kumimoji="1" lang="ja-JP" altLang="en-US" sz="2000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80" name="左大かっこ 212">
                    <a:extLst>
                      <a:ext uri="{FF2B5EF4-FFF2-40B4-BE49-F238E27FC236}">
                        <a16:creationId xmlns:a16="http://schemas.microsoft.com/office/drawing/2014/main" id="{63F1559B-D64D-7CCD-1BD3-CC1FB3C9A8B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93288" y="3027883"/>
                    <a:ext cx="360000" cy="544194"/>
                  </a:xfrm>
                  <a:prstGeom prst="leftBracket">
                    <a:avLst>
                      <a:gd name="adj" fmla="val 93836"/>
                    </a:avLst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2075" tIns="46038" rIns="92075" bIns="46038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7620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 typeface="Arial" charset="0"/>
                      <a:buNone/>
                      <a:tabLst/>
                    </a:pPr>
                    <a:endParaRPr kumimoji="1" lang="ja-JP" altLang="en-US" sz="1100" b="0" i="0" u="none" strike="noStrike" cap="none" normalizeH="0" baseline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ＭＳ ゴシック" pitchFamily="49" charset="-128"/>
                      <a:ea typeface="ＭＳ ゴシック" pitchFamily="49" charset="-128"/>
                    </a:endParaRPr>
                  </a:p>
                </p:txBody>
              </p:sp>
              <p:sp>
                <p:nvSpPr>
                  <p:cNvPr id="81" name="左大かっこ 213">
                    <a:extLst>
                      <a:ext uri="{FF2B5EF4-FFF2-40B4-BE49-F238E27FC236}">
                        <a16:creationId xmlns:a16="http://schemas.microsoft.com/office/drawing/2014/main" id="{09984669-EF40-4BF9-3ED9-801D48159373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4223722" y="3027883"/>
                    <a:ext cx="360000" cy="544194"/>
                  </a:xfrm>
                  <a:prstGeom prst="leftBracket">
                    <a:avLst>
                      <a:gd name="adj" fmla="val 93836"/>
                    </a:avLst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2075" tIns="46038" rIns="92075" bIns="46038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7620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 typeface="Arial" charset="0"/>
                      <a:buNone/>
                      <a:tabLst/>
                    </a:pPr>
                    <a:endParaRPr kumimoji="1" lang="ja-JP" altLang="en-US" sz="1100" b="0" i="0" u="none" strike="noStrike" cap="none" normalizeH="0" baseline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ＭＳ ゴシック" pitchFamily="49" charset="-128"/>
                      <a:ea typeface="ＭＳ ゴシック" pitchFamily="49" charset="-128"/>
                    </a:endParaRPr>
                  </a:p>
                </p:txBody>
              </p:sp>
              <p:cxnSp>
                <p:nvCxnSpPr>
                  <p:cNvPr id="82" name="直線コネクタ 214">
                    <a:extLst>
                      <a:ext uri="{FF2B5EF4-FFF2-40B4-BE49-F238E27FC236}">
                        <a16:creationId xmlns:a16="http://schemas.microsoft.com/office/drawing/2014/main" id="{1BECB786-11E1-FC00-33A8-AA4194F63657}"/>
                      </a:ext>
                    </a:extLst>
                  </p:cNvPr>
                  <p:cNvCxnSpPr>
                    <a:stCxn id="80" idx="0"/>
                    <a:endCxn id="81" idx="0"/>
                  </p:cNvCxnSpPr>
                  <p:nvPr/>
                </p:nvCxnSpPr>
                <p:spPr bwMode="auto">
                  <a:xfrm>
                    <a:off x="3553288" y="3027883"/>
                    <a:ext cx="67043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3" name="直線コネクタ 215">
                    <a:extLst>
                      <a:ext uri="{FF2B5EF4-FFF2-40B4-BE49-F238E27FC236}">
                        <a16:creationId xmlns:a16="http://schemas.microsoft.com/office/drawing/2014/main" id="{E3592677-99C5-5E50-2BAF-66FFFC71DCB3}"/>
                      </a:ext>
                    </a:extLst>
                  </p:cNvPr>
                  <p:cNvCxnSpPr>
                    <a:stCxn id="80" idx="2"/>
                    <a:endCxn id="81" idx="2"/>
                  </p:cNvCxnSpPr>
                  <p:nvPr/>
                </p:nvCxnSpPr>
                <p:spPr bwMode="auto">
                  <a:xfrm>
                    <a:off x="3553288" y="3572077"/>
                    <a:ext cx="67043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84" name="フリーフォーム: 図形 216">
                    <a:extLst>
                      <a:ext uri="{FF2B5EF4-FFF2-40B4-BE49-F238E27FC236}">
                        <a16:creationId xmlns:a16="http://schemas.microsoft.com/office/drawing/2014/main" id="{BF809AF6-AFC3-C33E-C5C4-F2A4ADB52C0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320525" y="3124226"/>
                    <a:ext cx="1137731" cy="359999"/>
                  </a:xfrm>
                  <a:custGeom>
                    <a:avLst/>
                    <a:gdLst>
                      <a:gd name="connsiteX0" fmla="*/ 320819 w 1382753"/>
                      <a:gd name="connsiteY0" fmla="*/ 17221 h 551937"/>
                      <a:gd name="connsiteX1" fmla="*/ 1082819 w 1382753"/>
                      <a:gd name="connsiteY1" fmla="*/ 10871 h 551937"/>
                      <a:gd name="connsiteX2" fmla="*/ 1317769 w 1382753"/>
                      <a:gd name="connsiteY2" fmla="*/ 131521 h 551937"/>
                      <a:gd name="connsiteX3" fmla="*/ 1381269 w 1382753"/>
                      <a:gd name="connsiteY3" fmla="*/ 264871 h 551937"/>
                      <a:gd name="connsiteX4" fmla="*/ 1349519 w 1382753"/>
                      <a:gd name="connsiteY4" fmla="*/ 410921 h 551937"/>
                      <a:gd name="connsiteX5" fmla="*/ 1209819 w 1382753"/>
                      <a:gd name="connsiteY5" fmla="*/ 499821 h 551937"/>
                      <a:gd name="connsiteX6" fmla="*/ 1108219 w 1382753"/>
                      <a:gd name="connsiteY6" fmla="*/ 544271 h 551937"/>
                      <a:gd name="connsiteX7" fmla="*/ 301769 w 1382753"/>
                      <a:gd name="connsiteY7" fmla="*/ 544271 h 551937"/>
                      <a:gd name="connsiteX8" fmla="*/ 104919 w 1382753"/>
                      <a:gd name="connsiteY8" fmla="*/ 468071 h 551937"/>
                      <a:gd name="connsiteX9" fmla="*/ 9669 w 1382753"/>
                      <a:gd name="connsiteY9" fmla="*/ 360121 h 551937"/>
                      <a:gd name="connsiteX10" fmla="*/ 9669 w 1382753"/>
                      <a:gd name="connsiteY10" fmla="*/ 239471 h 551937"/>
                      <a:gd name="connsiteX11" fmla="*/ 66819 w 1382753"/>
                      <a:gd name="connsiteY11" fmla="*/ 112471 h 551937"/>
                      <a:gd name="connsiteX12" fmla="*/ 320819 w 1382753"/>
                      <a:gd name="connsiteY12" fmla="*/ 17221 h 551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82753" h="551937">
                        <a:moveTo>
                          <a:pt x="320819" y="17221"/>
                        </a:moveTo>
                        <a:cubicBezTo>
                          <a:pt x="490152" y="288"/>
                          <a:pt x="916661" y="-8179"/>
                          <a:pt x="1082819" y="10871"/>
                        </a:cubicBezTo>
                        <a:cubicBezTo>
                          <a:pt x="1248977" y="29921"/>
                          <a:pt x="1268028" y="89188"/>
                          <a:pt x="1317769" y="131521"/>
                        </a:cubicBezTo>
                        <a:cubicBezTo>
                          <a:pt x="1367510" y="173854"/>
                          <a:pt x="1375977" y="218304"/>
                          <a:pt x="1381269" y="264871"/>
                        </a:cubicBezTo>
                        <a:cubicBezTo>
                          <a:pt x="1386561" y="311438"/>
                          <a:pt x="1378094" y="371763"/>
                          <a:pt x="1349519" y="410921"/>
                        </a:cubicBezTo>
                        <a:cubicBezTo>
                          <a:pt x="1320944" y="450079"/>
                          <a:pt x="1250036" y="477596"/>
                          <a:pt x="1209819" y="499821"/>
                        </a:cubicBezTo>
                        <a:cubicBezTo>
                          <a:pt x="1169602" y="522046"/>
                          <a:pt x="1259561" y="536863"/>
                          <a:pt x="1108219" y="544271"/>
                        </a:cubicBezTo>
                        <a:cubicBezTo>
                          <a:pt x="956877" y="551679"/>
                          <a:pt x="468986" y="556971"/>
                          <a:pt x="301769" y="544271"/>
                        </a:cubicBezTo>
                        <a:cubicBezTo>
                          <a:pt x="134552" y="531571"/>
                          <a:pt x="153602" y="498763"/>
                          <a:pt x="104919" y="468071"/>
                        </a:cubicBezTo>
                        <a:cubicBezTo>
                          <a:pt x="56236" y="437379"/>
                          <a:pt x="25544" y="398221"/>
                          <a:pt x="9669" y="360121"/>
                        </a:cubicBezTo>
                        <a:cubicBezTo>
                          <a:pt x="-6206" y="322021"/>
                          <a:pt x="144" y="280746"/>
                          <a:pt x="9669" y="239471"/>
                        </a:cubicBezTo>
                        <a:cubicBezTo>
                          <a:pt x="19194" y="198196"/>
                          <a:pt x="18136" y="150571"/>
                          <a:pt x="66819" y="112471"/>
                        </a:cubicBezTo>
                        <a:cubicBezTo>
                          <a:pt x="115502" y="74371"/>
                          <a:pt x="151486" y="34154"/>
                          <a:pt x="320819" y="1722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35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rtlCol="0" anchor="ctr"/>
                  <a:lstStyle/>
                  <a:p>
                    <a:pPr algn="ctr" eaLnBrk="1" fontAlgn="base" hangingPunct="1">
                      <a:lnSpc>
                        <a:spcPct val="11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kumimoji="1" lang="ja-JP" altLang="en-US" sz="2000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grpSp>
                <p:nvGrpSpPr>
                  <p:cNvPr id="85" name="グループ化 217">
                    <a:extLst>
                      <a:ext uri="{FF2B5EF4-FFF2-40B4-BE49-F238E27FC236}">
                        <a16:creationId xmlns:a16="http://schemas.microsoft.com/office/drawing/2014/main" id="{9B330F4A-E25E-104C-2AF5-C8FBD2B471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3612206" y="3123123"/>
                    <a:ext cx="555468" cy="596295"/>
                    <a:chOff x="3626375" y="5254705"/>
                    <a:chExt cx="670435" cy="894445"/>
                  </a:xfrm>
                </p:grpSpPr>
                <p:cxnSp>
                  <p:nvCxnSpPr>
                    <p:cNvPr id="86" name="直線コネクタ 220">
                      <a:extLst>
                        <a:ext uri="{FF2B5EF4-FFF2-40B4-BE49-F238E27FC236}">
                          <a16:creationId xmlns:a16="http://schemas.microsoft.com/office/drawing/2014/main" id="{022C6560-7DC5-5F32-D5FB-A8FB593744D1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626375" y="5254705"/>
                      <a:ext cx="670435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7" name="直線コネクタ 221">
                      <a:extLst>
                        <a:ext uri="{FF2B5EF4-FFF2-40B4-BE49-F238E27FC236}">
                          <a16:creationId xmlns:a16="http://schemas.microsoft.com/office/drawing/2014/main" id="{76812516-FA58-6F9A-93E8-5C5B368C3A31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626375" y="6149148"/>
                      <a:ext cx="670435" cy="2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sp>
              <p:nvSpPr>
                <p:cNvPr id="37" name="Rectangle 71" descr="5%">
                  <a:extLst>
                    <a:ext uri="{FF2B5EF4-FFF2-40B4-BE49-F238E27FC236}">
                      <a16:creationId xmlns:a16="http://schemas.microsoft.com/office/drawing/2014/main" id="{5D888948-CD20-B9B9-ADB9-78C9F08B0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5786" y="4795055"/>
                  <a:ext cx="1592262" cy="449263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38" name="Rectangle 72" descr="5%">
                  <a:extLst>
                    <a:ext uri="{FF2B5EF4-FFF2-40B4-BE49-F238E27FC236}">
                      <a16:creationId xmlns:a16="http://schemas.microsoft.com/office/drawing/2014/main" id="{D60643BA-BC1E-0150-EAA5-796B1A8058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5178" y="3768741"/>
                  <a:ext cx="1592262" cy="450850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39" name="Oval 108">
                  <a:extLst>
                    <a:ext uri="{FF2B5EF4-FFF2-40B4-BE49-F238E27FC236}">
                      <a16:creationId xmlns:a16="http://schemas.microsoft.com/office/drawing/2014/main" id="{25CAA52A-39F8-D806-AE99-232823678C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9786" y="4345793"/>
                  <a:ext cx="666750" cy="347662"/>
                </a:xfrm>
                <a:prstGeom prst="ellipse">
                  <a:avLst/>
                </a:prstGeom>
                <a:solidFill>
                  <a:srgbClr val="FF99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40" name="Oval 109">
                  <a:extLst>
                    <a:ext uri="{FF2B5EF4-FFF2-40B4-BE49-F238E27FC236}">
                      <a16:creationId xmlns:a16="http://schemas.microsoft.com/office/drawing/2014/main" id="{0F0B5D85-D9F9-B51D-5CFC-207E86C4C1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06198" y="4337855"/>
                  <a:ext cx="666750" cy="352425"/>
                </a:xfrm>
                <a:prstGeom prst="ellipse">
                  <a:avLst/>
                </a:prstGeom>
                <a:solidFill>
                  <a:srgbClr val="FF99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41" name="Rectangle 110">
                  <a:extLst>
                    <a:ext uri="{FF2B5EF4-FFF2-40B4-BE49-F238E27FC236}">
                      <a16:creationId xmlns:a16="http://schemas.microsoft.com/office/drawing/2014/main" id="{FA2F1AC9-F8D0-C1F0-CEEF-AF0749DB2D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9823" y="4345793"/>
                  <a:ext cx="566738" cy="357187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42" name="Line 111">
                  <a:extLst>
                    <a:ext uri="{FF2B5EF4-FFF2-40B4-BE49-F238E27FC236}">
                      <a16:creationId xmlns:a16="http://schemas.microsoft.com/office/drawing/2014/main" id="{75D1C0AA-20B6-EAF1-CBDB-B7C3D20CE7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95061" y="4336268"/>
                  <a:ext cx="509587" cy="9525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43" name="Line 112">
                  <a:extLst>
                    <a:ext uri="{FF2B5EF4-FFF2-40B4-BE49-F238E27FC236}">
                      <a16:creationId xmlns:a16="http://schemas.microsoft.com/office/drawing/2014/main" id="{24026B81-156B-B28D-1949-4AA7B3082F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0773" y="4688693"/>
                  <a:ext cx="59055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44" name="Oval 219">
                  <a:extLst>
                    <a:ext uri="{FF2B5EF4-FFF2-40B4-BE49-F238E27FC236}">
                      <a16:creationId xmlns:a16="http://schemas.microsoft.com/office/drawing/2014/main" id="{9EB0602B-E876-51C8-3AFE-AD7804F28D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25286" y="4491843"/>
                  <a:ext cx="138112" cy="60325"/>
                </a:xfrm>
                <a:prstGeom prst="ellipse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45" name="Oval 221">
                  <a:extLst>
                    <a:ext uri="{FF2B5EF4-FFF2-40B4-BE49-F238E27FC236}">
                      <a16:creationId xmlns:a16="http://schemas.microsoft.com/office/drawing/2014/main" id="{F2E280CD-A674-394E-4914-075D75E10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42761" y="4453743"/>
                  <a:ext cx="138112" cy="60325"/>
                </a:xfrm>
                <a:prstGeom prst="ellipse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46" name="AutoShape 232">
                  <a:extLst>
                    <a:ext uri="{FF2B5EF4-FFF2-40B4-BE49-F238E27FC236}">
                      <a16:creationId xmlns:a16="http://schemas.microsoft.com/office/drawing/2014/main" id="{FA76A42C-0997-73D0-92AF-4D91E8CF96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23623" y="4418818"/>
                  <a:ext cx="141288" cy="84137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47" name="AutoShape 233">
                  <a:extLst>
                    <a:ext uri="{FF2B5EF4-FFF2-40B4-BE49-F238E27FC236}">
                      <a16:creationId xmlns:a16="http://schemas.microsoft.com/office/drawing/2014/main" id="{34FD3999-120F-46FE-A36E-98B4AD459D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39561" y="4444218"/>
                  <a:ext cx="141287" cy="69850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48" name="AutoShape 235">
                  <a:extLst>
                    <a:ext uri="{FF2B5EF4-FFF2-40B4-BE49-F238E27FC236}">
                      <a16:creationId xmlns:a16="http://schemas.microsoft.com/office/drawing/2014/main" id="{32E250A6-FAE2-EED5-0B3F-322D0860D6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434145">
                  <a:off x="5701473" y="4387068"/>
                  <a:ext cx="141288" cy="84137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49" name="AutoShape 236">
                  <a:extLst>
                    <a:ext uri="{FF2B5EF4-FFF2-40B4-BE49-F238E27FC236}">
                      <a16:creationId xmlns:a16="http://schemas.microsoft.com/office/drawing/2014/main" id="{66BAAA63-1AC3-D861-40F8-58E51D0AB8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434145">
                  <a:off x="5807836" y="4426755"/>
                  <a:ext cx="141287" cy="84138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50" name="AutoShape 237">
                  <a:extLst>
                    <a:ext uri="{FF2B5EF4-FFF2-40B4-BE49-F238E27FC236}">
                      <a16:creationId xmlns:a16="http://schemas.microsoft.com/office/drawing/2014/main" id="{D7995DBC-4BD6-9E3C-6288-AA9BC6BE3B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434145">
                  <a:off x="5699886" y="4471205"/>
                  <a:ext cx="141287" cy="84138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51" name="AutoShape 238">
                  <a:extLst>
                    <a:ext uri="{FF2B5EF4-FFF2-40B4-BE49-F238E27FC236}">
                      <a16:creationId xmlns:a16="http://schemas.microsoft.com/office/drawing/2014/main" id="{CF0F5D36-817D-9DA0-6E1D-11F6E8E3B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434145">
                  <a:off x="5587173" y="4434693"/>
                  <a:ext cx="141288" cy="84137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52" name="AutoShape 239">
                  <a:extLst>
                    <a:ext uri="{FF2B5EF4-FFF2-40B4-BE49-F238E27FC236}">
                      <a16:creationId xmlns:a16="http://schemas.microsoft.com/office/drawing/2014/main" id="{141FEFAF-6A22-B974-4528-FF438A8BEC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434145">
                  <a:off x="5807836" y="4502955"/>
                  <a:ext cx="141287" cy="84138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53" name="AutoShape 240">
                  <a:extLst>
                    <a:ext uri="{FF2B5EF4-FFF2-40B4-BE49-F238E27FC236}">
                      <a16:creationId xmlns:a16="http://schemas.microsoft.com/office/drawing/2014/main" id="{72C0A276-8855-AD24-3D13-E9977D804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434145">
                  <a:off x="5577648" y="4510893"/>
                  <a:ext cx="141288" cy="84137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54" name="AutoShape 241">
                  <a:extLst>
                    <a:ext uri="{FF2B5EF4-FFF2-40B4-BE49-F238E27FC236}">
                      <a16:creationId xmlns:a16="http://schemas.microsoft.com/office/drawing/2014/main" id="{7D418787-43D4-220A-3C99-18A02E2D1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434145">
                  <a:off x="5926898" y="4464855"/>
                  <a:ext cx="141288" cy="84138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55" name="AutoShape 242">
                  <a:extLst>
                    <a:ext uri="{FF2B5EF4-FFF2-40B4-BE49-F238E27FC236}">
                      <a16:creationId xmlns:a16="http://schemas.microsoft.com/office/drawing/2014/main" id="{10F54D84-8510-546E-956B-E668E4BE9B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434145">
                  <a:off x="5442711" y="4431518"/>
                  <a:ext cx="144462" cy="93662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56" name="AutoShape 244">
                  <a:extLst>
                    <a:ext uri="{FF2B5EF4-FFF2-40B4-BE49-F238E27FC236}">
                      <a16:creationId xmlns:a16="http://schemas.microsoft.com/office/drawing/2014/main" id="{E4E7E767-3011-066C-28B0-8AD9C3A98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434145">
                  <a:off x="5225223" y="4436280"/>
                  <a:ext cx="141288" cy="107950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57" name="AutoShape 245">
                  <a:extLst>
                    <a:ext uri="{FF2B5EF4-FFF2-40B4-BE49-F238E27FC236}">
                      <a16:creationId xmlns:a16="http://schemas.microsoft.com/office/drawing/2014/main" id="{D8A998FC-4DF9-1486-82D6-5F45C123BB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434145">
                  <a:off x="5337936" y="4499780"/>
                  <a:ext cx="141287" cy="84138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58" name="AutoShape 246">
                  <a:extLst>
                    <a:ext uri="{FF2B5EF4-FFF2-40B4-BE49-F238E27FC236}">
                      <a16:creationId xmlns:a16="http://schemas.microsoft.com/office/drawing/2014/main" id="{BC1DE8DC-2B44-041A-6755-693352E0CF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434145">
                  <a:off x="5225223" y="4544230"/>
                  <a:ext cx="141288" cy="84138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59" name="AutoShape 247">
                  <a:extLst>
                    <a:ext uri="{FF2B5EF4-FFF2-40B4-BE49-F238E27FC236}">
                      <a16:creationId xmlns:a16="http://schemas.microsoft.com/office/drawing/2014/main" id="{9B16B709-B281-E742-D794-56BB3AD22C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434145">
                  <a:off x="5112511" y="4507718"/>
                  <a:ext cx="141287" cy="84137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60" name="AutoShape 248">
                  <a:extLst>
                    <a:ext uri="{FF2B5EF4-FFF2-40B4-BE49-F238E27FC236}">
                      <a16:creationId xmlns:a16="http://schemas.microsoft.com/office/drawing/2014/main" id="{24AE2DBF-534D-E52E-F13B-7BF7285F9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434145">
                  <a:off x="5337936" y="4590268"/>
                  <a:ext cx="141287" cy="84137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61" name="AutoShape 249">
                  <a:extLst>
                    <a:ext uri="{FF2B5EF4-FFF2-40B4-BE49-F238E27FC236}">
                      <a16:creationId xmlns:a16="http://schemas.microsoft.com/office/drawing/2014/main" id="{AF30E691-76E9-D93F-568A-06A17FD23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434145">
                  <a:off x="5122036" y="4598205"/>
                  <a:ext cx="141287" cy="84138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62" name="AutoShape 250">
                  <a:extLst>
                    <a:ext uri="{FF2B5EF4-FFF2-40B4-BE49-F238E27FC236}">
                      <a16:creationId xmlns:a16="http://schemas.microsoft.com/office/drawing/2014/main" id="{1D216909-C962-D851-A393-872AC398E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434145">
                  <a:off x="5452236" y="4514068"/>
                  <a:ext cx="141287" cy="84137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63" name="AutoShape 251">
                  <a:extLst>
                    <a:ext uri="{FF2B5EF4-FFF2-40B4-BE49-F238E27FC236}">
                      <a16:creationId xmlns:a16="http://schemas.microsoft.com/office/drawing/2014/main" id="{3B37861E-9C4C-018F-22D2-76DF443BA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434145">
                  <a:off x="5001386" y="4558518"/>
                  <a:ext cx="141287" cy="84137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64" name="AutoShape 252">
                  <a:extLst>
                    <a:ext uri="{FF2B5EF4-FFF2-40B4-BE49-F238E27FC236}">
                      <a16:creationId xmlns:a16="http://schemas.microsoft.com/office/drawing/2014/main" id="{2A329E8F-E332-35B2-9C27-9DDA23F51A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236" y="4415643"/>
                  <a:ext cx="141287" cy="84137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65" name="AutoShape 253">
                  <a:extLst>
                    <a:ext uri="{FF2B5EF4-FFF2-40B4-BE49-F238E27FC236}">
                      <a16:creationId xmlns:a16="http://schemas.microsoft.com/office/drawing/2014/main" id="{7E74E25B-2113-C86E-BECA-0275F563DC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9698" y="4602968"/>
                  <a:ext cx="141288" cy="84137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66" name="AutoShape 254">
                  <a:extLst>
                    <a:ext uri="{FF2B5EF4-FFF2-40B4-BE49-F238E27FC236}">
                      <a16:creationId xmlns:a16="http://schemas.microsoft.com/office/drawing/2014/main" id="{4E9EBF53-8F12-FABF-4B01-7DAB5F74F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61786" y="4590268"/>
                  <a:ext cx="141287" cy="84137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67" name="AutoShape 255">
                  <a:extLst>
                    <a:ext uri="{FF2B5EF4-FFF2-40B4-BE49-F238E27FC236}">
                      <a16:creationId xmlns:a16="http://schemas.microsoft.com/office/drawing/2014/main" id="{55804FAF-59A5-99CC-4E9B-A8CCEA57C5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10936" y="4348968"/>
                  <a:ext cx="136525" cy="98425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68" name="AutoShape 256">
                  <a:extLst>
                    <a:ext uri="{FF2B5EF4-FFF2-40B4-BE49-F238E27FC236}">
                      <a16:creationId xmlns:a16="http://schemas.microsoft.com/office/drawing/2014/main" id="{C0367505-80C3-AFC1-66CF-5A9A383BCA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2498" y="4474380"/>
                  <a:ext cx="141288" cy="84138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69" name="AutoShape 257">
                  <a:extLst>
                    <a:ext uri="{FF2B5EF4-FFF2-40B4-BE49-F238E27FC236}">
                      <a16:creationId xmlns:a16="http://schemas.microsoft.com/office/drawing/2014/main" id="{D1E9FDF7-1DAD-A290-FF34-D48CAC8460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71298" y="4347380"/>
                  <a:ext cx="141288" cy="84138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70" name="AutoShape 258">
                  <a:extLst>
                    <a:ext uri="{FF2B5EF4-FFF2-40B4-BE49-F238E27FC236}">
                      <a16:creationId xmlns:a16="http://schemas.microsoft.com/office/drawing/2014/main" id="{D00EB035-1F94-7108-B4E9-4C8D544A2B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82436" y="4582330"/>
                  <a:ext cx="141287" cy="84138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71" name="AutoShape 259">
                  <a:extLst>
                    <a:ext uri="{FF2B5EF4-FFF2-40B4-BE49-F238E27FC236}">
                      <a16:creationId xmlns:a16="http://schemas.microsoft.com/office/drawing/2014/main" id="{B0856E65-DDBF-7C73-2945-2FFCB8896D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1598" y="4345793"/>
                  <a:ext cx="141288" cy="84137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72" name="Line 260">
                  <a:extLst>
                    <a:ext uri="{FF2B5EF4-FFF2-40B4-BE49-F238E27FC236}">
                      <a16:creationId xmlns:a16="http://schemas.microsoft.com/office/drawing/2014/main" id="{CE6B558E-01B7-5C84-BBD2-EF7A8DD7B6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923598" y="4464855"/>
                  <a:ext cx="109538" cy="80963"/>
                </a:xfrm>
                <a:prstGeom prst="line">
                  <a:avLst/>
                </a:prstGeom>
                <a:noFill/>
                <a:ln w="63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73" name="Line 261">
                  <a:extLst>
                    <a:ext uri="{FF2B5EF4-FFF2-40B4-BE49-F238E27FC236}">
                      <a16:creationId xmlns:a16="http://schemas.microsoft.com/office/drawing/2014/main" id="{B86FD60E-917F-32EC-029D-C455A31668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14073" y="4502955"/>
                  <a:ext cx="61913" cy="66675"/>
                </a:xfrm>
                <a:prstGeom prst="line">
                  <a:avLst/>
                </a:prstGeom>
                <a:noFill/>
                <a:ln w="63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74" name="Line 264">
                  <a:extLst>
                    <a:ext uri="{FF2B5EF4-FFF2-40B4-BE49-F238E27FC236}">
                      <a16:creationId xmlns:a16="http://schemas.microsoft.com/office/drawing/2014/main" id="{C8AF3DF4-4828-7FB3-F20A-48F68A3ACE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809423" y="4331505"/>
                  <a:ext cx="0" cy="47625"/>
                </a:xfrm>
                <a:prstGeom prst="line">
                  <a:avLst/>
                </a:prstGeom>
                <a:noFill/>
                <a:ln w="63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75" name="Line 265">
                  <a:extLst>
                    <a:ext uri="{FF2B5EF4-FFF2-40B4-BE49-F238E27FC236}">
                      <a16:creationId xmlns:a16="http://schemas.microsoft.com/office/drawing/2014/main" id="{2ACC3750-E291-CD13-17D3-0290D92189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909436" y="4393418"/>
                  <a:ext cx="42862" cy="33337"/>
                </a:xfrm>
                <a:prstGeom prst="line">
                  <a:avLst/>
                </a:prstGeom>
                <a:noFill/>
                <a:ln w="63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76" name="Line 266">
                  <a:extLst>
                    <a:ext uri="{FF2B5EF4-FFF2-40B4-BE49-F238E27FC236}">
                      <a16:creationId xmlns:a16="http://schemas.microsoft.com/office/drawing/2014/main" id="{83974E0C-60E3-F354-8CCB-9F499660EF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61823" y="4555343"/>
                  <a:ext cx="42863" cy="66675"/>
                </a:xfrm>
                <a:prstGeom prst="line">
                  <a:avLst/>
                </a:prstGeom>
                <a:noFill/>
                <a:ln w="63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77" name="AutoShape 268">
                  <a:extLst>
                    <a:ext uri="{FF2B5EF4-FFF2-40B4-BE49-F238E27FC236}">
                      <a16:creationId xmlns:a16="http://schemas.microsoft.com/office/drawing/2014/main" id="{083B84DB-C67B-76B0-5566-A8DE0BBE8D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1586" y="4398180"/>
                  <a:ext cx="136525" cy="98425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78" name="AutoShape 269">
                  <a:extLst>
                    <a:ext uri="{FF2B5EF4-FFF2-40B4-BE49-F238E27FC236}">
                      <a16:creationId xmlns:a16="http://schemas.microsoft.com/office/drawing/2014/main" id="{62C40AC9-27DC-FB5A-2AAC-29FBAE6B04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37898" y="4371193"/>
                  <a:ext cx="141288" cy="98425"/>
                </a:xfrm>
                <a:prstGeom prst="flowChartPreparation">
                  <a:avLst/>
                </a:prstGeom>
                <a:solidFill>
                  <a:srgbClr val="FF9900"/>
                </a:solidFill>
                <a:ln w="635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  <p:sp>
            <p:nvSpPr>
              <p:cNvPr id="88" name="Oval 113">
                <a:extLst>
                  <a:ext uri="{FF2B5EF4-FFF2-40B4-BE49-F238E27FC236}">
                    <a16:creationId xmlns:a16="http://schemas.microsoft.com/office/drawing/2014/main" id="{0902384E-EBA7-B1EB-4DFC-F4AF7BE06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2795" y="3645717"/>
                <a:ext cx="970363" cy="523303"/>
              </a:xfrm>
              <a:prstGeom prst="ellipse">
                <a:avLst/>
              </a:prstGeom>
              <a:solidFill>
                <a:srgbClr val="DDDDDD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89" name="Oval 114">
                <a:extLst>
                  <a:ext uri="{FF2B5EF4-FFF2-40B4-BE49-F238E27FC236}">
                    <a16:creationId xmlns:a16="http://schemas.microsoft.com/office/drawing/2014/main" id="{ADE4927F-1F33-8465-D445-787D424A9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7918" y="3732357"/>
                <a:ext cx="762428" cy="354644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1" name="Text Box 28">
                <a:extLst>
                  <a:ext uri="{FF2B5EF4-FFF2-40B4-BE49-F238E27FC236}">
                    <a16:creationId xmlns:a16="http://schemas.microsoft.com/office/drawing/2014/main" id="{91A10880-EBBD-171A-D69B-6DA3D56392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6160" y="3974087"/>
                <a:ext cx="785478" cy="231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Terminal</a:t>
                </a:r>
                <a:endParaRPr lang="ja-JP" altLang="en-US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Rectangle 37" descr="5%">
                <a:extLst>
                  <a:ext uri="{FF2B5EF4-FFF2-40B4-BE49-F238E27FC236}">
                    <a16:creationId xmlns:a16="http://schemas.microsoft.com/office/drawing/2014/main" id="{F6CB38ED-A0BE-37B1-E0C5-4630CACE0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183" y="3220606"/>
                <a:ext cx="1159814" cy="32692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3" name="Text Box 38">
                <a:extLst>
                  <a:ext uri="{FF2B5EF4-FFF2-40B4-BE49-F238E27FC236}">
                    <a16:creationId xmlns:a16="http://schemas.microsoft.com/office/drawing/2014/main" id="{F012A942-0AEB-DF3E-722C-E8C14066E7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4943" y="3315129"/>
                <a:ext cx="798463" cy="268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b="1" i="0" u="none" strike="noStrike" baseline="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Electrode</a:t>
                </a:r>
                <a:endParaRPr lang="ja-JP" altLang="en-US" b="1" kern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4" name="AutoShape 39">
                <a:extLst>
                  <a:ext uri="{FF2B5EF4-FFF2-40B4-BE49-F238E27FC236}">
                    <a16:creationId xmlns:a16="http://schemas.microsoft.com/office/drawing/2014/main" id="{352DE703-F0C7-108E-F3DA-163F97B4A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7207" y="3038085"/>
                <a:ext cx="296885" cy="283023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5" name="Oval 46" descr="75%">
                <a:extLst>
                  <a:ext uri="{FF2B5EF4-FFF2-40B4-BE49-F238E27FC236}">
                    <a16:creationId xmlns:a16="http://schemas.microsoft.com/office/drawing/2014/main" id="{6EBBD98E-0C6E-FB11-5D38-10456F283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0637" y="3709253"/>
                <a:ext cx="221797" cy="371972"/>
              </a:xfrm>
              <a:prstGeom prst="ellipse">
                <a:avLst/>
              </a:prstGeom>
              <a:pattFill prst="pct75">
                <a:fgClr>
                  <a:srgbClr val="FF0000">
                    <a:alpha val="59999"/>
                  </a:srgbClr>
                </a:fgClr>
                <a:bgClr>
                  <a:srgbClr val="FFFFFF">
                    <a:alpha val="59999"/>
                  </a:srgbClr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6" name="Rectangle 53" descr="5%">
                <a:extLst>
                  <a:ext uri="{FF2B5EF4-FFF2-40B4-BE49-F238E27FC236}">
                    <a16:creationId xmlns:a16="http://schemas.microsoft.com/office/drawing/2014/main" id="{FBA5ADCD-D280-C7A4-D7A2-4CBB60FD1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0706" y="3324573"/>
                <a:ext cx="1160969" cy="32692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7" name="AutoShape 54">
                <a:extLst>
                  <a:ext uri="{FF2B5EF4-FFF2-40B4-BE49-F238E27FC236}">
                    <a16:creationId xmlns:a16="http://schemas.microsoft.com/office/drawing/2014/main" id="{6F1F375C-64B6-D13D-E399-A19789DD9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8921" y="3088914"/>
                <a:ext cx="298040" cy="283023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8" name="Text Box 62">
                <a:extLst>
                  <a:ext uri="{FF2B5EF4-FFF2-40B4-BE49-F238E27FC236}">
                    <a16:creationId xmlns:a16="http://schemas.microsoft.com/office/drawing/2014/main" id="{FC53FDAE-E0D6-1E39-D509-DC80ADDA97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0015" y="3325488"/>
                <a:ext cx="703513" cy="25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1100" b="1" i="0" u="none" strike="noStrike" baseline="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First</a:t>
                </a:r>
              </a:p>
              <a:p>
                <a:r>
                  <a:rPr lang="en-US" altLang="ja-JP" sz="1100" b="1" kern="0" dirty="0">
                    <a:solidFill>
                      <a:srgbClr val="FF0000"/>
                    </a:solidFill>
                    <a:latin typeface="Century Gothic" panose="020B0502020202020204" pitchFamily="34" charset="0"/>
                    <a:ea typeface="Meiryo UI" panose="020B0604030504040204" pitchFamily="50" charset="-128"/>
                    <a:cs typeface="Meiryo UI" panose="020B0604030504040204" pitchFamily="50" charset="-128"/>
                  </a:rPr>
                  <a:t>Current</a:t>
                </a:r>
                <a:endParaRPr lang="ja-JP" altLang="en-US" sz="1100" b="1" kern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9" name="AutoShape 73">
                <a:extLst>
                  <a:ext uri="{FF2B5EF4-FFF2-40B4-BE49-F238E27FC236}">
                    <a16:creationId xmlns:a16="http://schemas.microsoft.com/office/drawing/2014/main" id="{7551AD60-B12E-1E50-93CA-A962249F4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1222" y="3176709"/>
                <a:ext cx="298040" cy="283023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0" name="Oval 96">
                <a:extLst>
                  <a:ext uri="{FF2B5EF4-FFF2-40B4-BE49-F238E27FC236}">
                    <a16:creationId xmlns:a16="http://schemas.microsoft.com/office/drawing/2014/main" id="{38E33616-3E14-BDD1-47FC-98CC6DF3A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581" y="3547526"/>
                <a:ext cx="970363" cy="616873"/>
              </a:xfrm>
              <a:prstGeom prst="ellipse">
                <a:avLst/>
              </a:prstGeom>
              <a:solidFill>
                <a:srgbClr val="DDDDDD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1" name="Oval 97">
                <a:extLst>
                  <a:ext uri="{FF2B5EF4-FFF2-40B4-BE49-F238E27FC236}">
                    <a16:creationId xmlns:a16="http://schemas.microsoft.com/office/drawing/2014/main" id="{443B05D2-64B2-A72F-8C37-BAC302181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2704" y="3635321"/>
                <a:ext cx="762428" cy="44706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2" name="Oval 115" descr="75%">
                <a:extLst>
                  <a:ext uri="{FF2B5EF4-FFF2-40B4-BE49-F238E27FC236}">
                    <a16:creationId xmlns:a16="http://schemas.microsoft.com/office/drawing/2014/main" id="{BDBF7336-79E0-EFF9-1BBA-F83FD7DC9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6190" y="3720805"/>
                <a:ext cx="221797" cy="371972"/>
              </a:xfrm>
              <a:prstGeom prst="ellipse">
                <a:avLst/>
              </a:prstGeom>
              <a:pattFill prst="pct75">
                <a:fgClr>
                  <a:srgbClr val="FF0000">
                    <a:alpha val="59999"/>
                  </a:srgbClr>
                </a:fgClr>
                <a:bgClr>
                  <a:srgbClr val="FFFFFF">
                    <a:alpha val="59999"/>
                  </a:srgbClr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3" name="Oval 117">
                <a:extLst>
                  <a:ext uri="{FF2B5EF4-FFF2-40B4-BE49-F238E27FC236}">
                    <a16:creationId xmlns:a16="http://schemas.microsoft.com/office/drawing/2014/main" id="{2D6DF344-2A4F-F448-CAE1-D729A325D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8584" y="3696546"/>
                <a:ext cx="93571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4" name="Oval 118">
                <a:extLst>
                  <a:ext uri="{FF2B5EF4-FFF2-40B4-BE49-F238E27FC236}">
                    <a16:creationId xmlns:a16="http://schemas.microsoft.com/office/drawing/2014/main" id="{68AD2B4C-6380-841B-A2BD-A9D0D9F7C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3415" y="3645717"/>
                <a:ext cx="93571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5" name="Oval 119">
                <a:extLst>
                  <a:ext uri="{FF2B5EF4-FFF2-40B4-BE49-F238E27FC236}">
                    <a16:creationId xmlns:a16="http://schemas.microsoft.com/office/drawing/2014/main" id="{3E1527A6-9DE5-4EBA-758F-7EA113CF5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7032" y="3788961"/>
                <a:ext cx="93571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8" name="Oval 120">
                <a:extLst>
                  <a:ext uri="{FF2B5EF4-FFF2-40B4-BE49-F238E27FC236}">
                    <a16:creationId xmlns:a16="http://schemas.microsoft.com/office/drawing/2014/main" id="{EE057837-AEEC-DB09-4EBA-83474EC33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689" y="3661890"/>
                <a:ext cx="93571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9" name="Oval 121">
                <a:extLst>
                  <a:ext uri="{FF2B5EF4-FFF2-40B4-BE49-F238E27FC236}">
                    <a16:creationId xmlns:a16="http://schemas.microsoft.com/office/drawing/2014/main" id="{6BCB1F98-B2A7-FCA7-14F9-8DCE39328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983" y="3760082"/>
                <a:ext cx="93570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0" name="Oval 122">
                <a:extLst>
                  <a:ext uri="{FF2B5EF4-FFF2-40B4-BE49-F238E27FC236}">
                    <a16:creationId xmlns:a16="http://schemas.microsoft.com/office/drawing/2014/main" id="{B01F1530-0BE1-63CE-10F5-87C8A019C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6484" y="3742753"/>
                <a:ext cx="93571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1" name="Oval 123">
                <a:extLst>
                  <a:ext uri="{FF2B5EF4-FFF2-40B4-BE49-F238E27FC236}">
                    <a16:creationId xmlns:a16="http://schemas.microsoft.com/office/drawing/2014/main" id="{F3E78D88-2830-912D-BF74-199F7D47E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1210" y="3698856"/>
                <a:ext cx="93571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2" name="Oval 124">
                <a:extLst>
                  <a:ext uri="{FF2B5EF4-FFF2-40B4-BE49-F238E27FC236}">
                    <a16:creationId xmlns:a16="http://schemas.microsoft.com/office/drawing/2014/main" id="{18D5C991-63B4-611B-753D-B4A7F61C4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742" y="3970327"/>
                <a:ext cx="93570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3" name="Oval 125">
                <a:extLst>
                  <a:ext uri="{FF2B5EF4-FFF2-40B4-BE49-F238E27FC236}">
                    <a16:creationId xmlns:a16="http://schemas.microsoft.com/office/drawing/2014/main" id="{A558B18B-F63D-AD58-9BEE-FC7228DFD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294" y="3836325"/>
                <a:ext cx="93570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4" name="Oval 126">
                <a:extLst>
                  <a:ext uri="{FF2B5EF4-FFF2-40B4-BE49-F238E27FC236}">
                    <a16:creationId xmlns:a16="http://schemas.microsoft.com/office/drawing/2014/main" id="{2D70FA31-05A5-C0F6-9970-5C355017E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5364" y="3896395"/>
                <a:ext cx="93570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5" name="Oval 127">
                <a:extLst>
                  <a:ext uri="{FF2B5EF4-FFF2-40B4-BE49-F238E27FC236}">
                    <a16:creationId xmlns:a16="http://schemas.microsoft.com/office/drawing/2014/main" id="{EDE83B01-9D56-BF92-B20F-793AC0736F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3882" y="3802824"/>
                <a:ext cx="93570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6" name="Oval 129">
                <a:extLst>
                  <a:ext uri="{FF2B5EF4-FFF2-40B4-BE49-F238E27FC236}">
                    <a16:creationId xmlns:a16="http://schemas.microsoft.com/office/drawing/2014/main" id="{6B202FB5-CAEA-CE0C-26F6-BEE0ACAFA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8153" y="3898705"/>
                <a:ext cx="93570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7" name="Oval 130">
                <a:extLst>
                  <a:ext uri="{FF2B5EF4-FFF2-40B4-BE49-F238E27FC236}">
                    <a16:creationId xmlns:a16="http://schemas.microsoft.com/office/drawing/2014/main" id="{3E52279A-1A5E-6E0E-312C-93909CE82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850" y="3969171"/>
                <a:ext cx="93570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8" name="Oval 131">
                <a:extLst>
                  <a:ext uri="{FF2B5EF4-FFF2-40B4-BE49-F238E27FC236}">
                    <a16:creationId xmlns:a16="http://schemas.microsoft.com/office/drawing/2014/main" id="{5AAF44D8-1146-50A5-8D10-A0E61B2D3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0171" y="3949534"/>
                <a:ext cx="93571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9" name="Oval 132">
                <a:extLst>
                  <a:ext uri="{FF2B5EF4-FFF2-40B4-BE49-F238E27FC236}">
                    <a16:creationId xmlns:a16="http://schemas.microsoft.com/office/drawing/2014/main" id="{375A9BF4-5967-FCBF-CC2D-4021BD7C4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159" y="3894084"/>
                <a:ext cx="93570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0" name="Oval 133">
                <a:extLst>
                  <a:ext uri="{FF2B5EF4-FFF2-40B4-BE49-F238E27FC236}">
                    <a16:creationId xmlns:a16="http://schemas.microsoft.com/office/drawing/2014/main" id="{14C938E9-317A-633F-61AD-69E648E27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905" y="3870980"/>
                <a:ext cx="93571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1" name="Oval 134">
                <a:extLst>
                  <a:ext uri="{FF2B5EF4-FFF2-40B4-BE49-F238E27FC236}">
                    <a16:creationId xmlns:a16="http://schemas.microsoft.com/office/drawing/2014/main" id="{386FEFDA-B01D-618F-E670-862D5735F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810" y="3861739"/>
                <a:ext cx="93570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2" name="Oval 135">
                <a:extLst>
                  <a:ext uri="{FF2B5EF4-FFF2-40B4-BE49-F238E27FC236}">
                    <a16:creationId xmlns:a16="http://schemas.microsoft.com/office/drawing/2014/main" id="{D533B149-83C4-FE16-2311-165EB3BF7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3264" y="3862894"/>
                <a:ext cx="93570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3" name="Oval 136">
                <a:extLst>
                  <a:ext uri="{FF2B5EF4-FFF2-40B4-BE49-F238E27FC236}">
                    <a16:creationId xmlns:a16="http://schemas.microsoft.com/office/drawing/2014/main" id="{4E09D095-2537-6EF4-9A35-143E3EDA4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5796" y="3988810"/>
                <a:ext cx="103967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4" name="Oval 137">
                <a:extLst>
                  <a:ext uri="{FF2B5EF4-FFF2-40B4-BE49-F238E27FC236}">
                    <a16:creationId xmlns:a16="http://schemas.microsoft.com/office/drawing/2014/main" id="{E1914453-52B7-AAE9-0852-7B352C8FD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972" y="3807444"/>
                <a:ext cx="93571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5" name="Oval 138">
                <a:extLst>
                  <a:ext uri="{FF2B5EF4-FFF2-40B4-BE49-F238E27FC236}">
                    <a16:creationId xmlns:a16="http://schemas.microsoft.com/office/drawing/2014/main" id="{818CDEC4-E4ED-83C0-65A0-BA93B8822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6298" y="3770478"/>
                <a:ext cx="93570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6" name="Oval 139">
                <a:extLst>
                  <a:ext uri="{FF2B5EF4-FFF2-40B4-BE49-F238E27FC236}">
                    <a16:creationId xmlns:a16="http://schemas.microsoft.com/office/drawing/2014/main" id="{8D4A6C26-6419-5A80-2CAB-2F238BD68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1922" y="3775099"/>
                <a:ext cx="93570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7" name="Oval 140">
                <a:extLst>
                  <a:ext uri="{FF2B5EF4-FFF2-40B4-BE49-F238E27FC236}">
                    <a16:creationId xmlns:a16="http://schemas.microsoft.com/office/drawing/2014/main" id="{CCB9C64A-1F6E-02E4-C6EC-E7F31DB3E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8316" y="3717339"/>
                <a:ext cx="93571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8" name="Oval 141">
                <a:extLst>
                  <a:ext uri="{FF2B5EF4-FFF2-40B4-BE49-F238E27FC236}">
                    <a16:creationId xmlns:a16="http://schemas.microsoft.com/office/drawing/2014/main" id="{25C87160-7EE6-77E3-99C2-CC7844F5A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2704" y="3825927"/>
                <a:ext cx="93570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9" name="Oval 142">
                <a:extLst>
                  <a:ext uri="{FF2B5EF4-FFF2-40B4-BE49-F238E27FC236}">
                    <a16:creationId xmlns:a16="http://schemas.microsoft.com/office/drawing/2014/main" id="{4A2ABB08-8081-7A74-2043-82C7A20BF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2074" y="3648028"/>
                <a:ext cx="93571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grpSp>
            <p:nvGrpSpPr>
              <p:cNvPr id="130" name="Group 170">
                <a:extLst>
                  <a:ext uri="{FF2B5EF4-FFF2-40B4-BE49-F238E27FC236}">
                    <a16:creationId xmlns:a16="http://schemas.microsoft.com/office/drawing/2014/main" id="{3CF12DAD-F1F2-E9E1-6245-7DB8E91377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4452" y="3740443"/>
                <a:ext cx="742790" cy="339627"/>
                <a:chOff x="383" y="2837"/>
                <a:chExt cx="643" cy="375"/>
              </a:xfrm>
            </p:grpSpPr>
            <p:sp>
              <p:nvSpPr>
                <p:cNvPr id="131" name="Oval 144">
                  <a:extLst>
                    <a:ext uri="{FF2B5EF4-FFF2-40B4-BE49-F238E27FC236}">
                      <a16:creationId xmlns:a16="http://schemas.microsoft.com/office/drawing/2014/main" id="{3930D755-D76A-230E-69AD-E1937C6E6B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" y="2880"/>
                  <a:ext cx="81" cy="79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32" name="Oval 145">
                  <a:extLst>
                    <a:ext uri="{FF2B5EF4-FFF2-40B4-BE49-F238E27FC236}">
                      <a16:creationId xmlns:a16="http://schemas.microsoft.com/office/drawing/2014/main" id="{4A8DB344-BF88-BCB7-5A07-FABB6FF396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837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33" name="Oval 146">
                  <a:extLst>
                    <a:ext uri="{FF2B5EF4-FFF2-40B4-BE49-F238E27FC236}">
                      <a16:creationId xmlns:a16="http://schemas.microsoft.com/office/drawing/2014/main" id="{FF768775-75A3-E829-7224-3B55A8A0BF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" y="2961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34" name="Oval 147">
                  <a:extLst>
                    <a:ext uri="{FF2B5EF4-FFF2-40B4-BE49-F238E27FC236}">
                      <a16:creationId xmlns:a16="http://schemas.microsoft.com/office/drawing/2014/main" id="{8C57CA3A-EA65-C3E1-10EC-7590046F5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" y="2851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35" name="Oval 148">
                  <a:extLst>
                    <a:ext uri="{FF2B5EF4-FFF2-40B4-BE49-F238E27FC236}">
                      <a16:creationId xmlns:a16="http://schemas.microsoft.com/office/drawing/2014/main" id="{3D557EAA-9A69-A49F-3CCE-5E965E3992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" y="2936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36" name="Oval 149">
                  <a:extLst>
                    <a:ext uri="{FF2B5EF4-FFF2-40B4-BE49-F238E27FC236}">
                      <a16:creationId xmlns:a16="http://schemas.microsoft.com/office/drawing/2014/main" id="{075EEC72-346F-EFE4-F491-35E07092BE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" y="2921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37" name="Oval 150">
                  <a:extLst>
                    <a:ext uri="{FF2B5EF4-FFF2-40B4-BE49-F238E27FC236}">
                      <a16:creationId xmlns:a16="http://schemas.microsoft.com/office/drawing/2014/main" id="{3754E619-F451-04FF-21E0-674BEB1EDC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" y="2883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38" name="Oval 151">
                  <a:extLst>
                    <a:ext uri="{FF2B5EF4-FFF2-40B4-BE49-F238E27FC236}">
                      <a16:creationId xmlns:a16="http://schemas.microsoft.com/office/drawing/2014/main" id="{4997B523-5098-8C25-B353-762808710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3" y="3118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39" name="Oval 152">
                  <a:extLst>
                    <a:ext uri="{FF2B5EF4-FFF2-40B4-BE49-F238E27FC236}">
                      <a16:creationId xmlns:a16="http://schemas.microsoft.com/office/drawing/2014/main" id="{FECA92F5-7BF5-C944-DA71-33C78B479B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3" y="3002"/>
                  <a:ext cx="81" cy="79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40" name="Oval 153">
                  <a:extLst>
                    <a:ext uri="{FF2B5EF4-FFF2-40B4-BE49-F238E27FC236}">
                      <a16:creationId xmlns:a16="http://schemas.microsoft.com/office/drawing/2014/main" id="{0247D27A-8DB6-FC1B-72F0-68B3037E10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" y="3054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41" name="Oval 154">
                  <a:extLst>
                    <a:ext uri="{FF2B5EF4-FFF2-40B4-BE49-F238E27FC236}">
                      <a16:creationId xmlns:a16="http://schemas.microsoft.com/office/drawing/2014/main" id="{48071379-8FB9-A650-426D-418283D34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" y="2973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42" name="Oval 155">
                  <a:extLst>
                    <a:ext uri="{FF2B5EF4-FFF2-40B4-BE49-F238E27FC236}">
                      <a16:creationId xmlns:a16="http://schemas.microsoft.com/office/drawing/2014/main" id="{8DED867C-B436-5D32-214B-A2A9906531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2" y="3084"/>
                  <a:ext cx="81" cy="79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43" name="Oval 156">
                  <a:extLst>
                    <a:ext uri="{FF2B5EF4-FFF2-40B4-BE49-F238E27FC236}">
                      <a16:creationId xmlns:a16="http://schemas.microsoft.com/office/drawing/2014/main" id="{01AB3E66-5E29-63C1-F98B-3F41ACD99A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" y="3056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44" name="Oval 157">
                  <a:extLst>
                    <a:ext uri="{FF2B5EF4-FFF2-40B4-BE49-F238E27FC236}">
                      <a16:creationId xmlns:a16="http://schemas.microsoft.com/office/drawing/2014/main" id="{C564C04F-9531-CC56-792E-2AF00D38FC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7" y="3118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45" name="Oval 158">
                  <a:extLst>
                    <a:ext uri="{FF2B5EF4-FFF2-40B4-BE49-F238E27FC236}">
                      <a16:creationId xmlns:a16="http://schemas.microsoft.com/office/drawing/2014/main" id="{34B4593C-BED3-6002-8FF9-91167915F6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" y="3100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46" name="Oval 159">
                  <a:extLst>
                    <a:ext uri="{FF2B5EF4-FFF2-40B4-BE49-F238E27FC236}">
                      <a16:creationId xmlns:a16="http://schemas.microsoft.com/office/drawing/2014/main" id="{7139BCA5-E486-F482-C78D-C7D7461AD6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1" y="3053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47" name="Oval 160">
                  <a:extLst>
                    <a:ext uri="{FF2B5EF4-FFF2-40B4-BE49-F238E27FC236}">
                      <a16:creationId xmlns:a16="http://schemas.microsoft.com/office/drawing/2014/main" id="{48B75747-3E2F-9341-BBE9-C79C41917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2" y="3032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48" name="Oval 161">
                  <a:extLst>
                    <a:ext uri="{FF2B5EF4-FFF2-40B4-BE49-F238E27FC236}">
                      <a16:creationId xmlns:a16="http://schemas.microsoft.com/office/drawing/2014/main" id="{A1C25E7F-DADC-6006-D13C-5ABDA6B7B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" y="3025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49" name="Oval 162">
                  <a:extLst>
                    <a:ext uri="{FF2B5EF4-FFF2-40B4-BE49-F238E27FC236}">
                      <a16:creationId xmlns:a16="http://schemas.microsoft.com/office/drawing/2014/main" id="{84F51844-A66D-8EC6-492E-485D8EE63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" y="3025"/>
                  <a:ext cx="81" cy="79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50" name="Oval 163">
                  <a:extLst>
                    <a:ext uri="{FF2B5EF4-FFF2-40B4-BE49-F238E27FC236}">
                      <a16:creationId xmlns:a16="http://schemas.microsoft.com/office/drawing/2014/main" id="{FA936142-3B4D-B8B1-FE44-8703A5F7EA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0" y="3134"/>
                  <a:ext cx="90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51" name="Oval 164">
                  <a:extLst>
                    <a:ext uri="{FF2B5EF4-FFF2-40B4-BE49-F238E27FC236}">
                      <a16:creationId xmlns:a16="http://schemas.microsoft.com/office/drawing/2014/main" id="{179A6E04-7B38-94F5-3A80-3EFA09FB2A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8" y="2977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52" name="Oval 165">
                  <a:extLst>
                    <a:ext uri="{FF2B5EF4-FFF2-40B4-BE49-F238E27FC236}">
                      <a16:creationId xmlns:a16="http://schemas.microsoft.com/office/drawing/2014/main" id="{39561CE1-D59E-2B55-A92C-036D6F760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" y="2945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53" name="Oval 166">
                  <a:extLst>
                    <a:ext uri="{FF2B5EF4-FFF2-40B4-BE49-F238E27FC236}">
                      <a16:creationId xmlns:a16="http://schemas.microsoft.com/office/drawing/2014/main" id="{CE87A5BB-D425-A1D2-2DB4-00B85F3E8E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5" y="2949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54" name="Oval 167">
                  <a:extLst>
                    <a:ext uri="{FF2B5EF4-FFF2-40B4-BE49-F238E27FC236}">
                      <a16:creationId xmlns:a16="http://schemas.microsoft.com/office/drawing/2014/main" id="{FF16FD73-634D-02DC-74E8-1126DC55BA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" y="2900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55" name="Oval 168">
                  <a:extLst>
                    <a:ext uri="{FF2B5EF4-FFF2-40B4-BE49-F238E27FC236}">
                      <a16:creationId xmlns:a16="http://schemas.microsoft.com/office/drawing/2014/main" id="{637ED393-C6BA-A9DE-ACD1-9B6543562A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" y="2993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56" name="Oval 169">
                  <a:extLst>
                    <a:ext uri="{FF2B5EF4-FFF2-40B4-BE49-F238E27FC236}">
                      <a16:creationId xmlns:a16="http://schemas.microsoft.com/office/drawing/2014/main" id="{EE4630FD-F8C9-A5E2-49E3-7B99526C4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2" y="2840"/>
                  <a:ext cx="81" cy="78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  <p:sp>
            <p:nvSpPr>
              <p:cNvPr id="157" name="Oval 195">
                <a:extLst>
                  <a:ext uri="{FF2B5EF4-FFF2-40B4-BE49-F238E27FC236}">
                    <a16:creationId xmlns:a16="http://schemas.microsoft.com/office/drawing/2014/main" id="{2EE0A1A9-FB36-9992-C633-AFDEBA97A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593" y="3929895"/>
                <a:ext cx="93571" cy="90105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8" name="Line 87">
                <a:extLst>
                  <a:ext uri="{FF2B5EF4-FFF2-40B4-BE49-F238E27FC236}">
                    <a16:creationId xmlns:a16="http://schemas.microsoft.com/office/drawing/2014/main" id="{7EFF22CD-991E-1ADC-0093-787BCDAC8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0649" y="3691113"/>
                <a:ext cx="8460" cy="623515"/>
              </a:xfrm>
              <a:prstGeom prst="line">
                <a:avLst/>
              </a:prstGeom>
              <a:noFill/>
              <a:ln w="984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9" name="Freeform 64">
                <a:extLst>
                  <a:ext uri="{FF2B5EF4-FFF2-40B4-BE49-F238E27FC236}">
                    <a16:creationId xmlns:a16="http://schemas.microsoft.com/office/drawing/2014/main" id="{DB573B98-08AC-F1C7-EFF8-00E486A28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603" y="3428542"/>
                <a:ext cx="312820" cy="940330"/>
              </a:xfrm>
              <a:custGeom>
                <a:avLst/>
                <a:gdLst>
                  <a:gd name="T0" fmla="*/ 17698 w 653"/>
                  <a:gd name="T1" fmla="*/ 0 h 1686"/>
                  <a:gd name="T2" fmla="*/ 25186 w 653"/>
                  <a:gd name="T3" fmla="*/ 272068 h 1686"/>
                  <a:gd name="T4" fmla="*/ 169495 w 653"/>
                  <a:gd name="T5" fmla="*/ 388271 h 1686"/>
                  <a:gd name="T6" fmla="*/ 344436 w 653"/>
                  <a:gd name="T7" fmla="*/ 466203 h 1686"/>
                  <a:gd name="T8" fmla="*/ 435651 w 653"/>
                  <a:gd name="T9" fmla="*/ 621372 h 1686"/>
                  <a:gd name="T10" fmla="*/ 397531 w 653"/>
                  <a:gd name="T11" fmla="*/ 823162 h 1686"/>
                  <a:gd name="T12" fmla="*/ 200127 w 653"/>
                  <a:gd name="T13" fmla="*/ 916402 h 1686"/>
                  <a:gd name="T14" fmla="*/ 78962 w 653"/>
                  <a:gd name="T15" fmla="*/ 978331 h 1686"/>
                  <a:gd name="T16" fmla="*/ 55818 w 653"/>
                  <a:gd name="T17" fmla="*/ 1173162 h 16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connsiteX0" fmla="*/ 127 w 9604"/>
                  <a:gd name="connsiteY0" fmla="*/ 0 h 10934"/>
                  <a:gd name="connsiteX1" fmla="*/ 296 w 9604"/>
                  <a:gd name="connsiteY1" fmla="*/ 2319 h 10934"/>
                  <a:gd name="connsiteX2" fmla="*/ 3542 w 9604"/>
                  <a:gd name="connsiteY2" fmla="*/ 3310 h 10934"/>
                  <a:gd name="connsiteX3" fmla="*/ 7478 w 9604"/>
                  <a:gd name="connsiteY3" fmla="*/ 3974 h 10934"/>
                  <a:gd name="connsiteX4" fmla="*/ 9530 w 9604"/>
                  <a:gd name="connsiteY4" fmla="*/ 5297 h 10934"/>
                  <a:gd name="connsiteX5" fmla="*/ 8672 w 9604"/>
                  <a:gd name="connsiteY5" fmla="*/ 7017 h 10934"/>
                  <a:gd name="connsiteX6" fmla="*/ 4231 w 9604"/>
                  <a:gd name="connsiteY6" fmla="*/ 7811 h 10934"/>
                  <a:gd name="connsiteX7" fmla="*/ 1505 w 9604"/>
                  <a:gd name="connsiteY7" fmla="*/ 8339 h 10934"/>
                  <a:gd name="connsiteX8" fmla="*/ 985 w 9604"/>
                  <a:gd name="connsiteY8" fmla="*/ 10934 h 10934"/>
                  <a:gd name="connsiteX0" fmla="*/ 132 w 10000"/>
                  <a:gd name="connsiteY0" fmla="*/ 0 h 10000"/>
                  <a:gd name="connsiteX1" fmla="*/ 308 w 10000"/>
                  <a:gd name="connsiteY1" fmla="*/ 2121 h 10000"/>
                  <a:gd name="connsiteX2" fmla="*/ 3688 w 10000"/>
                  <a:gd name="connsiteY2" fmla="*/ 3027 h 10000"/>
                  <a:gd name="connsiteX3" fmla="*/ 7786 w 10000"/>
                  <a:gd name="connsiteY3" fmla="*/ 3635 h 10000"/>
                  <a:gd name="connsiteX4" fmla="*/ 9923 w 10000"/>
                  <a:gd name="connsiteY4" fmla="*/ 4845 h 10000"/>
                  <a:gd name="connsiteX5" fmla="*/ 9030 w 10000"/>
                  <a:gd name="connsiteY5" fmla="*/ 6418 h 10000"/>
                  <a:gd name="connsiteX6" fmla="*/ 4405 w 10000"/>
                  <a:gd name="connsiteY6" fmla="*/ 7144 h 10000"/>
                  <a:gd name="connsiteX7" fmla="*/ 228 w 10000"/>
                  <a:gd name="connsiteY7" fmla="*/ 7571 h 10000"/>
                  <a:gd name="connsiteX8" fmla="*/ 1026 w 10000"/>
                  <a:gd name="connsiteY8" fmla="*/ 10000 h 10000"/>
                  <a:gd name="connsiteX0" fmla="*/ 202 w 10070"/>
                  <a:gd name="connsiteY0" fmla="*/ 0 h 10074"/>
                  <a:gd name="connsiteX1" fmla="*/ 378 w 10070"/>
                  <a:gd name="connsiteY1" fmla="*/ 2121 h 10074"/>
                  <a:gd name="connsiteX2" fmla="*/ 3758 w 10070"/>
                  <a:gd name="connsiteY2" fmla="*/ 3027 h 10074"/>
                  <a:gd name="connsiteX3" fmla="*/ 7856 w 10070"/>
                  <a:gd name="connsiteY3" fmla="*/ 3635 h 10074"/>
                  <a:gd name="connsiteX4" fmla="*/ 9993 w 10070"/>
                  <a:gd name="connsiteY4" fmla="*/ 4845 h 10074"/>
                  <a:gd name="connsiteX5" fmla="*/ 9100 w 10070"/>
                  <a:gd name="connsiteY5" fmla="*/ 6418 h 10074"/>
                  <a:gd name="connsiteX6" fmla="*/ 4475 w 10070"/>
                  <a:gd name="connsiteY6" fmla="*/ 7144 h 10074"/>
                  <a:gd name="connsiteX7" fmla="*/ 298 w 10070"/>
                  <a:gd name="connsiteY7" fmla="*/ 7571 h 10074"/>
                  <a:gd name="connsiteX8" fmla="*/ 148 w 10070"/>
                  <a:gd name="connsiteY8" fmla="*/ 10074 h 10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70" h="10074">
                    <a:moveTo>
                      <a:pt x="202" y="0"/>
                    </a:moveTo>
                    <a:cubicBezTo>
                      <a:pt x="235" y="342"/>
                      <a:pt x="-212" y="1616"/>
                      <a:pt x="378" y="2121"/>
                    </a:cubicBezTo>
                    <a:cubicBezTo>
                      <a:pt x="968" y="2626"/>
                      <a:pt x="2515" y="2778"/>
                      <a:pt x="3758" y="3027"/>
                    </a:cubicBezTo>
                    <a:cubicBezTo>
                      <a:pt x="5002" y="3276"/>
                      <a:pt x="6819" y="3331"/>
                      <a:pt x="7856" y="3635"/>
                    </a:cubicBezTo>
                    <a:cubicBezTo>
                      <a:pt x="8892" y="3938"/>
                      <a:pt x="9786" y="4383"/>
                      <a:pt x="9993" y="4845"/>
                    </a:cubicBezTo>
                    <a:cubicBezTo>
                      <a:pt x="10200" y="5305"/>
                      <a:pt x="10025" y="6032"/>
                      <a:pt x="9100" y="6418"/>
                    </a:cubicBezTo>
                    <a:cubicBezTo>
                      <a:pt x="8175" y="6803"/>
                      <a:pt x="5942" y="6952"/>
                      <a:pt x="4475" y="7144"/>
                    </a:cubicBezTo>
                    <a:cubicBezTo>
                      <a:pt x="3008" y="7336"/>
                      <a:pt x="856" y="7240"/>
                      <a:pt x="298" y="7571"/>
                    </a:cubicBezTo>
                    <a:cubicBezTo>
                      <a:pt x="-260" y="7902"/>
                      <a:pt x="131" y="9478"/>
                      <a:pt x="148" y="10074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0" name="Freeform 64">
                <a:extLst>
                  <a:ext uri="{FF2B5EF4-FFF2-40B4-BE49-F238E27FC236}">
                    <a16:creationId xmlns:a16="http://schemas.microsoft.com/office/drawing/2014/main" id="{10BC62EB-FB34-EE27-F998-AEF0BB03164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3541362" y="3434608"/>
                <a:ext cx="333633" cy="940667"/>
              </a:xfrm>
              <a:custGeom>
                <a:avLst/>
                <a:gdLst>
                  <a:gd name="T0" fmla="*/ 17698 w 653"/>
                  <a:gd name="T1" fmla="*/ 0 h 1686"/>
                  <a:gd name="T2" fmla="*/ 25186 w 653"/>
                  <a:gd name="T3" fmla="*/ 272068 h 1686"/>
                  <a:gd name="T4" fmla="*/ 169495 w 653"/>
                  <a:gd name="T5" fmla="*/ 388271 h 1686"/>
                  <a:gd name="T6" fmla="*/ 344436 w 653"/>
                  <a:gd name="T7" fmla="*/ 466203 h 1686"/>
                  <a:gd name="T8" fmla="*/ 435651 w 653"/>
                  <a:gd name="T9" fmla="*/ 621372 h 1686"/>
                  <a:gd name="T10" fmla="*/ 397531 w 653"/>
                  <a:gd name="T11" fmla="*/ 823162 h 1686"/>
                  <a:gd name="T12" fmla="*/ 200127 w 653"/>
                  <a:gd name="T13" fmla="*/ 916402 h 1686"/>
                  <a:gd name="T14" fmla="*/ 78962 w 653"/>
                  <a:gd name="T15" fmla="*/ 978331 h 1686"/>
                  <a:gd name="T16" fmla="*/ 55818 w 653"/>
                  <a:gd name="T17" fmla="*/ 1173162 h 16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connsiteX0" fmla="*/ 127 w 9604"/>
                  <a:gd name="connsiteY0" fmla="*/ 0 h 11300"/>
                  <a:gd name="connsiteX1" fmla="*/ 296 w 9604"/>
                  <a:gd name="connsiteY1" fmla="*/ 2319 h 11300"/>
                  <a:gd name="connsiteX2" fmla="*/ 3542 w 9604"/>
                  <a:gd name="connsiteY2" fmla="*/ 3310 h 11300"/>
                  <a:gd name="connsiteX3" fmla="*/ 7478 w 9604"/>
                  <a:gd name="connsiteY3" fmla="*/ 3974 h 11300"/>
                  <a:gd name="connsiteX4" fmla="*/ 9530 w 9604"/>
                  <a:gd name="connsiteY4" fmla="*/ 5297 h 11300"/>
                  <a:gd name="connsiteX5" fmla="*/ 8672 w 9604"/>
                  <a:gd name="connsiteY5" fmla="*/ 7017 h 11300"/>
                  <a:gd name="connsiteX6" fmla="*/ 4231 w 9604"/>
                  <a:gd name="connsiteY6" fmla="*/ 7811 h 11300"/>
                  <a:gd name="connsiteX7" fmla="*/ 1505 w 9604"/>
                  <a:gd name="connsiteY7" fmla="*/ 8339 h 11300"/>
                  <a:gd name="connsiteX8" fmla="*/ 985 w 9604"/>
                  <a:gd name="connsiteY8" fmla="*/ 11300 h 11300"/>
                  <a:gd name="connsiteX0" fmla="*/ 564 w 10432"/>
                  <a:gd name="connsiteY0" fmla="*/ 0 h 10000"/>
                  <a:gd name="connsiteX1" fmla="*/ 740 w 10432"/>
                  <a:gd name="connsiteY1" fmla="*/ 2052 h 10000"/>
                  <a:gd name="connsiteX2" fmla="*/ 4120 w 10432"/>
                  <a:gd name="connsiteY2" fmla="*/ 2929 h 10000"/>
                  <a:gd name="connsiteX3" fmla="*/ 8218 w 10432"/>
                  <a:gd name="connsiteY3" fmla="*/ 3517 h 10000"/>
                  <a:gd name="connsiteX4" fmla="*/ 10355 w 10432"/>
                  <a:gd name="connsiteY4" fmla="*/ 4688 h 10000"/>
                  <a:gd name="connsiteX5" fmla="*/ 9462 w 10432"/>
                  <a:gd name="connsiteY5" fmla="*/ 6210 h 10000"/>
                  <a:gd name="connsiteX6" fmla="*/ 4837 w 10432"/>
                  <a:gd name="connsiteY6" fmla="*/ 6912 h 10000"/>
                  <a:gd name="connsiteX7" fmla="*/ 102 w 10432"/>
                  <a:gd name="connsiteY7" fmla="*/ 7491 h 10000"/>
                  <a:gd name="connsiteX8" fmla="*/ 1458 w 10432"/>
                  <a:gd name="connsiteY8" fmla="*/ 10000 h 10000"/>
                  <a:gd name="connsiteX0" fmla="*/ 808 w 10676"/>
                  <a:gd name="connsiteY0" fmla="*/ 0 h 10056"/>
                  <a:gd name="connsiteX1" fmla="*/ 984 w 10676"/>
                  <a:gd name="connsiteY1" fmla="*/ 2052 h 10056"/>
                  <a:gd name="connsiteX2" fmla="*/ 4364 w 10676"/>
                  <a:gd name="connsiteY2" fmla="*/ 2929 h 10056"/>
                  <a:gd name="connsiteX3" fmla="*/ 8462 w 10676"/>
                  <a:gd name="connsiteY3" fmla="*/ 3517 h 10056"/>
                  <a:gd name="connsiteX4" fmla="*/ 10599 w 10676"/>
                  <a:gd name="connsiteY4" fmla="*/ 4688 h 10056"/>
                  <a:gd name="connsiteX5" fmla="*/ 9706 w 10676"/>
                  <a:gd name="connsiteY5" fmla="*/ 6210 h 10056"/>
                  <a:gd name="connsiteX6" fmla="*/ 5081 w 10676"/>
                  <a:gd name="connsiteY6" fmla="*/ 6912 h 10056"/>
                  <a:gd name="connsiteX7" fmla="*/ 346 w 10676"/>
                  <a:gd name="connsiteY7" fmla="*/ 7491 h 10056"/>
                  <a:gd name="connsiteX8" fmla="*/ 84 w 10676"/>
                  <a:gd name="connsiteY8" fmla="*/ 10056 h 10056"/>
                  <a:gd name="connsiteX0" fmla="*/ 808 w 10676"/>
                  <a:gd name="connsiteY0" fmla="*/ 0 h 10056"/>
                  <a:gd name="connsiteX1" fmla="*/ 984 w 10676"/>
                  <a:gd name="connsiteY1" fmla="*/ 2052 h 10056"/>
                  <a:gd name="connsiteX2" fmla="*/ 4364 w 10676"/>
                  <a:gd name="connsiteY2" fmla="*/ 2929 h 10056"/>
                  <a:gd name="connsiteX3" fmla="*/ 8462 w 10676"/>
                  <a:gd name="connsiteY3" fmla="*/ 3517 h 10056"/>
                  <a:gd name="connsiteX4" fmla="*/ 10599 w 10676"/>
                  <a:gd name="connsiteY4" fmla="*/ 4688 h 10056"/>
                  <a:gd name="connsiteX5" fmla="*/ 9706 w 10676"/>
                  <a:gd name="connsiteY5" fmla="*/ 6210 h 10056"/>
                  <a:gd name="connsiteX6" fmla="*/ 5081 w 10676"/>
                  <a:gd name="connsiteY6" fmla="*/ 7005 h 10056"/>
                  <a:gd name="connsiteX7" fmla="*/ 346 w 10676"/>
                  <a:gd name="connsiteY7" fmla="*/ 7491 h 10056"/>
                  <a:gd name="connsiteX8" fmla="*/ 84 w 10676"/>
                  <a:gd name="connsiteY8" fmla="*/ 10056 h 10056"/>
                  <a:gd name="connsiteX0" fmla="*/ 808 w 10676"/>
                  <a:gd name="connsiteY0" fmla="*/ 0 h 10056"/>
                  <a:gd name="connsiteX1" fmla="*/ 984 w 10676"/>
                  <a:gd name="connsiteY1" fmla="*/ 2052 h 10056"/>
                  <a:gd name="connsiteX2" fmla="*/ 3360 w 10676"/>
                  <a:gd name="connsiteY2" fmla="*/ 2910 h 10056"/>
                  <a:gd name="connsiteX3" fmla="*/ 8462 w 10676"/>
                  <a:gd name="connsiteY3" fmla="*/ 3517 h 10056"/>
                  <a:gd name="connsiteX4" fmla="*/ 10599 w 10676"/>
                  <a:gd name="connsiteY4" fmla="*/ 4688 h 10056"/>
                  <a:gd name="connsiteX5" fmla="*/ 9706 w 10676"/>
                  <a:gd name="connsiteY5" fmla="*/ 6210 h 10056"/>
                  <a:gd name="connsiteX6" fmla="*/ 5081 w 10676"/>
                  <a:gd name="connsiteY6" fmla="*/ 7005 h 10056"/>
                  <a:gd name="connsiteX7" fmla="*/ 346 w 10676"/>
                  <a:gd name="connsiteY7" fmla="*/ 7491 h 10056"/>
                  <a:gd name="connsiteX8" fmla="*/ 84 w 10676"/>
                  <a:gd name="connsiteY8" fmla="*/ 10056 h 10056"/>
                  <a:gd name="connsiteX0" fmla="*/ 872 w 10740"/>
                  <a:gd name="connsiteY0" fmla="*/ 0 h 10075"/>
                  <a:gd name="connsiteX1" fmla="*/ 1048 w 10740"/>
                  <a:gd name="connsiteY1" fmla="*/ 2052 h 10075"/>
                  <a:gd name="connsiteX2" fmla="*/ 3424 w 10740"/>
                  <a:gd name="connsiteY2" fmla="*/ 2910 h 10075"/>
                  <a:gd name="connsiteX3" fmla="*/ 8526 w 10740"/>
                  <a:gd name="connsiteY3" fmla="*/ 3517 h 10075"/>
                  <a:gd name="connsiteX4" fmla="*/ 10663 w 10740"/>
                  <a:gd name="connsiteY4" fmla="*/ 4688 h 10075"/>
                  <a:gd name="connsiteX5" fmla="*/ 9770 w 10740"/>
                  <a:gd name="connsiteY5" fmla="*/ 6210 h 10075"/>
                  <a:gd name="connsiteX6" fmla="*/ 5145 w 10740"/>
                  <a:gd name="connsiteY6" fmla="*/ 7005 h 10075"/>
                  <a:gd name="connsiteX7" fmla="*/ 410 w 10740"/>
                  <a:gd name="connsiteY7" fmla="*/ 7491 h 10075"/>
                  <a:gd name="connsiteX8" fmla="*/ 36 w 10740"/>
                  <a:gd name="connsiteY8" fmla="*/ 10075 h 1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40" h="10075">
                    <a:moveTo>
                      <a:pt x="872" y="0"/>
                    </a:moveTo>
                    <a:cubicBezTo>
                      <a:pt x="905" y="331"/>
                      <a:pt x="623" y="1567"/>
                      <a:pt x="1048" y="2052"/>
                    </a:cubicBezTo>
                    <a:cubicBezTo>
                      <a:pt x="1473" y="2537"/>
                      <a:pt x="2181" y="2669"/>
                      <a:pt x="3424" y="2910"/>
                    </a:cubicBezTo>
                    <a:cubicBezTo>
                      <a:pt x="4668" y="3151"/>
                      <a:pt x="7320" y="3221"/>
                      <a:pt x="8526" y="3517"/>
                    </a:cubicBezTo>
                    <a:cubicBezTo>
                      <a:pt x="9733" y="3813"/>
                      <a:pt x="10456" y="4241"/>
                      <a:pt x="10663" y="4688"/>
                    </a:cubicBezTo>
                    <a:cubicBezTo>
                      <a:pt x="10870" y="5134"/>
                      <a:pt x="10690" y="5824"/>
                      <a:pt x="9770" y="6210"/>
                    </a:cubicBezTo>
                    <a:cubicBezTo>
                      <a:pt x="8850" y="6596"/>
                      <a:pt x="6705" y="6791"/>
                      <a:pt x="5145" y="7005"/>
                    </a:cubicBezTo>
                    <a:cubicBezTo>
                      <a:pt x="3585" y="7219"/>
                      <a:pt x="968" y="7170"/>
                      <a:pt x="410" y="7491"/>
                    </a:cubicBezTo>
                    <a:cubicBezTo>
                      <a:pt x="-148" y="7811"/>
                      <a:pt x="19" y="9498"/>
                      <a:pt x="36" y="10075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scene3d>
                <a:camera prst="orthographicFront">
                  <a:rot lat="0" lon="21299999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1" name="Line 27">
                <a:extLst>
                  <a:ext uri="{FF2B5EF4-FFF2-40B4-BE49-F238E27FC236}">
                    <a16:creationId xmlns:a16="http://schemas.microsoft.com/office/drawing/2014/main" id="{991CEBCC-5BFF-573F-C270-A251DF787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46219" y="3886877"/>
                <a:ext cx="202159" cy="1698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2" name="矢印: 右 137">
                <a:extLst>
                  <a:ext uri="{FF2B5EF4-FFF2-40B4-BE49-F238E27FC236}">
                    <a16:creationId xmlns:a16="http://schemas.microsoft.com/office/drawing/2014/main" id="{4C194F30-3CD7-A261-4C8A-D4EF14AC4D16}"/>
                  </a:ext>
                </a:extLst>
              </p:cNvPr>
              <p:cNvSpPr/>
              <p:nvPr/>
            </p:nvSpPr>
            <p:spPr bwMode="auto">
              <a:xfrm>
                <a:off x="3125432" y="3696546"/>
                <a:ext cx="163591" cy="395076"/>
              </a:xfrm>
              <a:prstGeom prst="rightArrow">
                <a:avLst/>
              </a:prstGeom>
              <a:solidFill>
                <a:srgbClr val="99CC00"/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 eaLnBrk="1" fontAlgn="base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endParaRPr kumimoji="1"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3" name="矢印: 右 138">
                <a:extLst>
                  <a:ext uri="{FF2B5EF4-FFF2-40B4-BE49-F238E27FC236}">
                    <a16:creationId xmlns:a16="http://schemas.microsoft.com/office/drawing/2014/main" id="{ADDBF379-B3C7-8B10-B6F1-6E34D15D8CD1}"/>
                  </a:ext>
                </a:extLst>
              </p:cNvPr>
              <p:cNvSpPr/>
              <p:nvPr/>
            </p:nvSpPr>
            <p:spPr bwMode="auto">
              <a:xfrm>
                <a:off x="4585684" y="3698915"/>
                <a:ext cx="163591" cy="395076"/>
              </a:xfrm>
              <a:prstGeom prst="rightArrow">
                <a:avLst/>
              </a:prstGeom>
              <a:solidFill>
                <a:srgbClr val="99CC00"/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 eaLnBrk="1" fontAlgn="base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endParaRPr kumimoji="1"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4" name="Line 27">
                <a:extLst>
                  <a:ext uri="{FF2B5EF4-FFF2-40B4-BE49-F238E27FC236}">
                    <a16:creationId xmlns:a16="http://schemas.microsoft.com/office/drawing/2014/main" id="{4939FF9B-018B-3BDC-C502-FF4B284B3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12096" y="3788961"/>
                <a:ext cx="328074" cy="529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100" ker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5" name="Text Box 38">
                <a:extLst>
                  <a:ext uri="{FF2B5EF4-FFF2-40B4-BE49-F238E27FC236}">
                    <a16:creationId xmlns:a16="http://schemas.microsoft.com/office/drawing/2014/main" id="{2DD0B22F-DF8D-7AB5-5894-934E1771E6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5635" y="4207781"/>
                <a:ext cx="798463" cy="268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000" b="1" i="0" u="none" strike="noStrike" baseline="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Electrode</a:t>
                </a:r>
                <a:endParaRPr lang="ja-JP" altLang="en-US" sz="1000" b="1" kern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6" name="Text Box 62">
                <a:extLst>
                  <a:ext uri="{FF2B5EF4-FFF2-40B4-BE49-F238E27FC236}">
                    <a16:creationId xmlns:a16="http://schemas.microsoft.com/office/drawing/2014/main" id="{37FDAA29-2A5C-0E10-3607-9F343D1A22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6622" y="3431702"/>
                <a:ext cx="1538128" cy="25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b="1" i="0" u="none" strike="noStrike" baseline="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Second </a:t>
                </a:r>
                <a:r>
                  <a:rPr lang="en-US" altLang="ja-JP" b="1" kern="0" dirty="0">
                    <a:solidFill>
                      <a:srgbClr val="FF0000"/>
                    </a:solidFill>
                    <a:latin typeface="Century Gothic" panose="020B0502020202020204" pitchFamily="34" charset="0"/>
                    <a:ea typeface="Meiryo UI" panose="020B0604030504040204" pitchFamily="50" charset="-128"/>
                    <a:cs typeface="Meiryo UI" panose="020B0604030504040204" pitchFamily="50" charset="-128"/>
                  </a:rPr>
                  <a:t>Current</a:t>
                </a:r>
                <a:endParaRPr lang="ja-JP" altLang="en-US" b="1" kern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sp>
        <p:nvSpPr>
          <p:cNvPr id="171" name="Text Box 28">
            <a:extLst>
              <a:ext uri="{FF2B5EF4-FFF2-40B4-BE49-F238E27FC236}">
                <a16:creationId xmlns:a16="http://schemas.microsoft.com/office/drawing/2014/main" id="{484B0F17-5F7F-29FE-845F-151DFB304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399" y="3777761"/>
            <a:ext cx="1296478" cy="22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Covered Wire</a:t>
            </a:r>
            <a:endParaRPr lang="ja-JP" altLang="en-US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2" name="Text Box 95">
            <a:extLst>
              <a:ext uri="{FF2B5EF4-FFF2-40B4-BE49-F238E27FC236}">
                <a16:creationId xmlns:a16="http://schemas.microsoft.com/office/drawing/2014/main" id="{41851D47-4A66-4D4B-9458-2E678526A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347" y="2791508"/>
            <a:ext cx="3236564" cy="100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The insulation is removed and current flows through the wire to heat and bond</a:t>
            </a:r>
            <a:endParaRPr lang="ja-JP" altLang="en-US" sz="1400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3" name="Text Box 94">
            <a:extLst>
              <a:ext uri="{FF2B5EF4-FFF2-40B4-BE49-F238E27FC236}">
                <a16:creationId xmlns:a16="http://schemas.microsoft.com/office/drawing/2014/main" id="{F8554367-FB11-384B-4681-3BB2A08BD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17" y="2589129"/>
            <a:ext cx="1581749" cy="46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Current flows only in the terminal</a:t>
            </a:r>
            <a:endParaRPr lang="ja-JP" altLang="en-US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4" name="Text Box 61">
            <a:extLst>
              <a:ext uri="{FF2B5EF4-FFF2-40B4-BE49-F238E27FC236}">
                <a16:creationId xmlns:a16="http://schemas.microsoft.com/office/drawing/2014/main" id="{6F728F35-B964-FCC1-D8D2-904F6F8D1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827" y="4973342"/>
            <a:ext cx="1656173" cy="30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Heating terminal</a:t>
            </a:r>
            <a:endParaRPr lang="ja-JP" altLang="en-US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5" name="Text Box 84">
            <a:extLst>
              <a:ext uri="{FF2B5EF4-FFF2-40B4-BE49-F238E27FC236}">
                <a16:creationId xmlns:a16="http://schemas.microsoft.com/office/drawing/2014/main" id="{F5000C5B-8293-9E3B-CBC2-2DE9D090E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101" y="4973677"/>
            <a:ext cx="1855833" cy="2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Complete the joining</a:t>
            </a:r>
            <a:endParaRPr lang="ja-JP" altLang="en-US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6" name="図 219">
            <a:extLst>
              <a:ext uri="{FF2B5EF4-FFF2-40B4-BE49-F238E27FC236}">
                <a16:creationId xmlns:a16="http://schemas.microsoft.com/office/drawing/2014/main" id="{CAA6324C-8DDD-E0CA-2EFD-6740B12F0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248" y="5820662"/>
            <a:ext cx="7790903" cy="185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1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 rot="10800000" flipH="1">
            <a:off x="0" y="0"/>
            <a:ext cx="9341069" cy="781845"/>
          </a:xfrm>
          <a:prstGeom prst="rect">
            <a:avLst/>
          </a:prstGeom>
          <a:gradFill>
            <a:gsLst>
              <a:gs pos="0">
                <a:srgbClr val="0070C0">
                  <a:alpha val="66666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6;p2">
            <a:extLst>
              <a:ext uri="{FF2B5EF4-FFF2-40B4-BE49-F238E27FC236}">
                <a16:creationId xmlns:a16="http://schemas.microsoft.com/office/drawing/2014/main" id="{8D988701-0BF2-36E4-C9B4-8B75C1893039}"/>
              </a:ext>
            </a:extLst>
          </p:cNvPr>
          <p:cNvSpPr txBox="1"/>
          <p:nvPr/>
        </p:nvSpPr>
        <p:spPr>
          <a:xfrm>
            <a:off x="220716" y="96115"/>
            <a:ext cx="1073704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Wire Fusing Welding Application- Avio Improvement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0FC034-2725-E2DB-A22A-2B5A1766DEEC}"/>
              </a:ext>
            </a:extLst>
          </p:cNvPr>
          <p:cNvSpPr txBox="1"/>
          <p:nvPr/>
        </p:nvSpPr>
        <p:spPr>
          <a:xfrm>
            <a:off x="287842" y="958313"/>
            <a:ext cx="1106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Avio Resistance Welder Wire Fuse Benefit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7809E8-DE4B-11CC-7D73-8CBC3168D583}"/>
              </a:ext>
            </a:extLst>
          </p:cNvPr>
          <p:cNvSpPr txBox="1"/>
          <p:nvPr/>
        </p:nvSpPr>
        <p:spPr>
          <a:xfrm>
            <a:off x="528210" y="1474929"/>
            <a:ext cx="1200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[Pulsation Mode]: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Precisely control the heat input with fine, “pulse like” current control</a:t>
            </a:r>
          </a:p>
        </p:txBody>
      </p:sp>
      <p:sp>
        <p:nvSpPr>
          <p:cNvPr id="7" name="テキスト ボックス 44">
            <a:extLst>
              <a:ext uri="{FF2B5EF4-FFF2-40B4-BE49-F238E27FC236}">
                <a16:creationId xmlns:a16="http://schemas.microsoft.com/office/drawing/2014/main" id="{CECA543C-F836-5062-F8C8-AA33EE440CFB}"/>
              </a:ext>
            </a:extLst>
          </p:cNvPr>
          <p:cNvSpPr txBox="1"/>
          <p:nvPr/>
        </p:nvSpPr>
        <p:spPr>
          <a:xfrm>
            <a:off x="1135116" y="1931278"/>
            <a:ext cx="958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>
              <a:buFont typeface="Wingdings" panose="05000000000000000000" pitchFamily="2" charset="2"/>
              <a:buChar char="ü"/>
            </a:pPr>
            <a:r>
              <a:rPr lang="en-US" altLang="ja-JP" sz="1800" dirty="0">
                <a:solidFill>
                  <a:srgbClr val="00206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Gradual heating prevents excessive crushing</a:t>
            </a:r>
          </a:p>
        </p:txBody>
      </p:sp>
      <p:pic>
        <p:nvPicPr>
          <p:cNvPr id="9" name="図 229">
            <a:extLst>
              <a:ext uri="{FF2B5EF4-FFF2-40B4-BE49-F238E27FC236}">
                <a16:creationId xmlns:a16="http://schemas.microsoft.com/office/drawing/2014/main" id="{BFA5C310-679A-CF10-1BB0-FB1E92F13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67" t="-1" b="-4702"/>
          <a:stretch/>
        </p:blipFill>
        <p:spPr>
          <a:xfrm>
            <a:off x="220717" y="2263468"/>
            <a:ext cx="7081359" cy="2541730"/>
          </a:xfrm>
          <a:custGeom>
            <a:avLst/>
            <a:gdLst>
              <a:gd name="connsiteX0" fmla="*/ 3058845 w 4635008"/>
              <a:gd name="connsiteY0" fmla="*/ 1588939 h 1663655"/>
              <a:gd name="connsiteX1" fmla="*/ 4437526 w 4635008"/>
              <a:gd name="connsiteY1" fmla="*/ 1588939 h 1663655"/>
              <a:gd name="connsiteX2" fmla="*/ 4437526 w 4635008"/>
              <a:gd name="connsiteY2" fmla="*/ 1663655 h 1663655"/>
              <a:gd name="connsiteX3" fmla="*/ 3058845 w 4635008"/>
              <a:gd name="connsiteY3" fmla="*/ 1663655 h 1663655"/>
              <a:gd name="connsiteX4" fmla="*/ 0 w 4635008"/>
              <a:gd name="connsiteY4" fmla="*/ 0 h 1663655"/>
              <a:gd name="connsiteX5" fmla="*/ 4635008 w 4635008"/>
              <a:gd name="connsiteY5" fmla="*/ 0 h 1663655"/>
              <a:gd name="connsiteX6" fmla="*/ 4635008 w 4635008"/>
              <a:gd name="connsiteY6" fmla="*/ 1588939 h 1663655"/>
              <a:gd name="connsiteX7" fmla="*/ 4437526 w 4635008"/>
              <a:gd name="connsiteY7" fmla="*/ 1588939 h 1663655"/>
              <a:gd name="connsiteX8" fmla="*/ 4437526 w 4635008"/>
              <a:gd name="connsiteY8" fmla="*/ 1397650 h 1663655"/>
              <a:gd name="connsiteX9" fmla="*/ 2840746 w 4635008"/>
              <a:gd name="connsiteY9" fmla="*/ 1397650 h 1663655"/>
              <a:gd name="connsiteX10" fmla="*/ 2840746 w 4635008"/>
              <a:gd name="connsiteY10" fmla="*/ 1406430 h 1663655"/>
              <a:gd name="connsiteX11" fmla="*/ 2784833 w 4635008"/>
              <a:gd name="connsiteY11" fmla="*/ 1406430 h 1663655"/>
              <a:gd name="connsiteX12" fmla="*/ 2784833 w 4635008"/>
              <a:gd name="connsiteY12" fmla="*/ 1588939 h 1663655"/>
              <a:gd name="connsiteX13" fmla="*/ 0 w 4635008"/>
              <a:gd name="connsiteY13" fmla="*/ 1588939 h 166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35008" h="1663655">
                <a:moveTo>
                  <a:pt x="3058845" y="1588939"/>
                </a:moveTo>
                <a:lnTo>
                  <a:pt x="4437526" y="1588939"/>
                </a:lnTo>
                <a:lnTo>
                  <a:pt x="4437526" y="1663655"/>
                </a:lnTo>
                <a:lnTo>
                  <a:pt x="3058845" y="1663655"/>
                </a:lnTo>
                <a:close/>
                <a:moveTo>
                  <a:pt x="0" y="0"/>
                </a:moveTo>
                <a:lnTo>
                  <a:pt x="4635008" y="0"/>
                </a:lnTo>
                <a:lnTo>
                  <a:pt x="4635008" y="1588939"/>
                </a:lnTo>
                <a:lnTo>
                  <a:pt x="4437526" y="1588939"/>
                </a:lnTo>
                <a:lnTo>
                  <a:pt x="4437526" y="1397650"/>
                </a:lnTo>
                <a:lnTo>
                  <a:pt x="2840746" y="1397650"/>
                </a:lnTo>
                <a:lnTo>
                  <a:pt x="2840746" y="1406430"/>
                </a:lnTo>
                <a:lnTo>
                  <a:pt x="2784833" y="1406430"/>
                </a:lnTo>
                <a:lnTo>
                  <a:pt x="2784833" y="1588939"/>
                </a:lnTo>
                <a:lnTo>
                  <a:pt x="0" y="1588939"/>
                </a:lnTo>
                <a:close/>
              </a:path>
            </a:pathLst>
          </a:custGeom>
        </p:spPr>
      </p:pic>
      <p:pic>
        <p:nvPicPr>
          <p:cNvPr id="12" name="図 226">
            <a:extLst>
              <a:ext uri="{FF2B5EF4-FFF2-40B4-BE49-F238E27FC236}">
                <a16:creationId xmlns:a16="http://schemas.microsoft.com/office/drawing/2014/main" id="{4A307811-CDB9-D31A-F7DA-7B5441A20E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20" t="-9425" b="1"/>
          <a:stretch/>
        </p:blipFill>
        <p:spPr>
          <a:xfrm>
            <a:off x="6953227" y="3138565"/>
            <a:ext cx="5065152" cy="1322832"/>
          </a:xfrm>
          <a:custGeom>
            <a:avLst/>
            <a:gdLst>
              <a:gd name="connsiteX0" fmla="*/ 0 w 9906000"/>
              <a:gd name="connsiteY0" fmla="*/ 169758 h 1970849"/>
              <a:gd name="connsiteX1" fmla="*/ 3898779 w 9906000"/>
              <a:gd name="connsiteY1" fmla="*/ 169758 h 1970849"/>
              <a:gd name="connsiteX2" fmla="*/ 3898779 w 9906000"/>
              <a:gd name="connsiteY2" fmla="*/ 583466 h 1970849"/>
              <a:gd name="connsiteX3" fmla="*/ 5317065 w 9906000"/>
              <a:gd name="connsiteY3" fmla="*/ 583466 h 1970849"/>
              <a:gd name="connsiteX4" fmla="*/ 5317065 w 9906000"/>
              <a:gd name="connsiteY4" fmla="*/ 169758 h 1970849"/>
              <a:gd name="connsiteX5" fmla="*/ 9906000 w 9906000"/>
              <a:gd name="connsiteY5" fmla="*/ 169758 h 1970849"/>
              <a:gd name="connsiteX6" fmla="*/ 9906000 w 9906000"/>
              <a:gd name="connsiteY6" fmla="*/ 1970849 h 1970849"/>
              <a:gd name="connsiteX7" fmla="*/ 0 w 9906000"/>
              <a:gd name="connsiteY7" fmla="*/ 1970849 h 1970849"/>
              <a:gd name="connsiteX8" fmla="*/ 3898779 w 9906000"/>
              <a:gd name="connsiteY8" fmla="*/ 0 h 1970849"/>
              <a:gd name="connsiteX9" fmla="*/ 5317065 w 9906000"/>
              <a:gd name="connsiteY9" fmla="*/ 0 h 1970849"/>
              <a:gd name="connsiteX10" fmla="*/ 5317065 w 9906000"/>
              <a:gd name="connsiteY10" fmla="*/ 169758 h 1970849"/>
              <a:gd name="connsiteX11" fmla="*/ 3898779 w 9906000"/>
              <a:gd name="connsiteY11" fmla="*/ 169758 h 197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06000" h="1970849">
                <a:moveTo>
                  <a:pt x="0" y="169758"/>
                </a:moveTo>
                <a:lnTo>
                  <a:pt x="3898779" y="169758"/>
                </a:lnTo>
                <a:lnTo>
                  <a:pt x="3898779" y="583466"/>
                </a:lnTo>
                <a:lnTo>
                  <a:pt x="5317065" y="583466"/>
                </a:lnTo>
                <a:lnTo>
                  <a:pt x="5317065" y="169758"/>
                </a:lnTo>
                <a:lnTo>
                  <a:pt x="9906000" y="169758"/>
                </a:lnTo>
                <a:lnTo>
                  <a:pt x="9906000" y="1970849"/>
                </a:lnTo>
                <a:lnTo>
                  <a:pt x="0" y="1970849"/>
                </a:lnTo>
                <a:close/>
                <a:moveTo>
                  <a:pt x="3898779" y="0"/>
                </a:moveTo>
                <a:lnTo>
                  <a:pt x="5317065" y="0"/>
                </a:lnTo>
                <a:lnTo>
                  <a:pt x="5317065" y="169758"/>
                </a:lnTo>
                <a:lnTo>
                  <a:pt x="3898779" y="169758"/>
                </a:lnTo>
                <a:close/>
              </a:path>
            </a:pathLst>
          </a:custGeom>
        </p:spPr>
      </p:pic>
      <p:sp>
        <p:nvSpPr>
          <p:cNvPr id="13" name="テキスト ボックス 231">
            <a:extLst>
              <a:ext uri="{FF2B5EF4-FFF2-40B4-BE49-F238E27FC236}">
                <a16:creationId xmlns:a16="http://schemas.microsoft.com/office/drawing/2014/main" id="{F63FB4BD-8EFB-2751-8785-ADD0A42EA0D9}"/>
              </a:ext>
            </a:extLst>
          </p:cNvPr>
          <p:cNvSpPr txBox="1"/>
          <p:nvPr/>
        </p:nvSpPr>
        <p:spPr>
          <a:xfrm>
            <a:off x="2746888" y="4545009"/>
            <a:ext cx="192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>
                <a:solidFill>
                  <a:srgbClr val="00206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Pulsation Mode</a:t>
            </a:r>
            <a:endParaRPr kumimoji="1" lang="ja-JP" altLang="en-US" sz="1800" b="1" dirty="0">
              <a:solidFill>
                <a:srgbClr val="002060"/>
              </a:solidFill>
              <a:latin typeface="Century Gothic" panose="020B0502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14" name="テキスト ボックス 231">
            <a:extLst>
              <a:ext uri="{FF2B5EF4-FFF2-40B4-BE49-F238E27FC236}">
                <a16:creationId xmlns:a16="http://schemas.microsoft.com/office/drawing/2014/main" id="{FCBB8604-93A6-D684-5734-746D940BAB78}"/>
              </a:ext>
            </a:extLst>
          </p:cNvPr>
          <p:cNvSpPr txBox="1"/>
          <p:nvPr/>
        </p:nvSpPr>
        <p:spPr>
          <a:xfrm>
            <a:off x="8698404" y="4439405"/>
            <a:ext cx="192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Conventional</a:t>
            </a:r>
            <a:endParaRPr kumimoji="1" lang="ja-JP" altLang="en-US" sz="18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Meiryo UI" panose="020B0604030504040204" pitchFamily="50" charset="-128"/>
            </a:endParaRPr>
          </a:p>
        </p:txBody>
      </p:sp>
      <p:grpSp>
        <p:nvGrpSpPr>
          <p:cNvPr id="16" name="グループ化 230">
            <a:extLst>
              <a:ext uri="{FF2B5EF4-FFF2-40B4-BE49-F238E27FC236}">
                <a16:creationId xmlns:a16="http://schemas.microsoft.com/office/drawing/2014/main" id="{F3610D9A-A3E9-EBBF-1130-F8FCFB8C5B30}"/>
              </a:ext>
            </a:extLst>
          </p:cNvPr>
          <p:cNvGrpSpPr/>
          <p:nvPr/>
        </p:nvGrpSpPr>
        <p:grpSpPr>
          <a:xfrm>
            <a:off x="5818678" y="5176560"/>
            <a:ext cx="6130164" cy="2241821"/>
            <a:chOff x="-621825" y="4160082"/>
            <a:chExt cx="5683356" cy="1981814"/>
          </a:xfrm>
        </p:grpSpPr>
        <p:pic>
          <p:nvPicPr>
            <p:cNvPr id="26" name="図 3">
              <a:extLst>
                <a:ext uri="{FF2B5EF4-FFF2-40B4-BE49-F238E27FC236}">
                  <a16:creationId xmlns:a16="http://schemas.microsoft.com/office/drawing/2014/main" id="{3BCC54B2-A40F-88EF-5EAE-68E55D126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5479" y="4160082"/>
              <a:ext cx="2523399" cy="1981814"/>
            </a:xfrm>
            <a:prstGeom prst="rect">
              <a:avLst/>
            </a:prstGeom>
          </p:spPr>
        </p:pic>
        <p:sp>
          <p:nvSpPr>
            <p:cNvPr id="27" name="Text Box 8">
              <a:extLst>
                <a:ext uri="{FF2B5EF4-FFF2-40B4-BE49-F238E27FC236}">
                  <a16:creationId xmlns:a16="http://schemas.microsoft.com/office/drawing/2014/main" id="{563EAEC0-D448-16CA-6B7E-5A10B0AD4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57" y="5876180"/>
              <a:ext cx="1231670" cy="220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ts val="1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100" kern="0" dirty="0">
                  <a:latin typeface="Century Gothic" panose="020B050202020202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External signal</a:t>
              </a:r>
              <a:endParaRPr kumimoji="1" lang="en-US" altLang="ja-JP" sz="11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9" name="Text Box 8">
              <a:extLst>
                <a:ext uri="{FF2B5EF4-FFF2-40B4-BE49-F238E27FC236}">
                  <a16:creationId xmlns:a16="http://schemas.microsoft.com/office/drawing/2014/main" id="{8E0ACE9A-C1B9-ACB1-C88A-662C9B6A5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230" y="5016523"/>
              <a:ext cx="748210" cy="220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ts val="1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Current</a:t>
              </a:r>
            </a:p>
          </p:txBody>
        </p:sp>
        <p:sp>
          <p:nvSpPr>
            <p:cNvPr id="32" name="テキスト ボックス 7">
              <a:extLst>
                <a:ext uri="{FF2B5EF4-FFF2-40B4-BE49-F238E27FC236}">
                  <a16:creationId xmlns:a16="http://schemas.microsoft.com/office/drawing/2014/main" id="{3101AFB4-15A7-DDB8-42EC-3D15676BAAC9}"/>
                </a:ext>
              </a:extLst>
            </p:cNvPr>
            <p:cNvSpPr txBox="1"/>
            <p:nvPr/>
          </p:nvSpPr>
          <p:spPr>
            <a:xfrm>
              <a:off x="-621825" y="4259948"/>
              <a:ext cx="2523399" cy="4081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200" b="0" i="0" u="none" strike="noStrike" baseline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Adjust current output based on predetermined PLD settings</a:t>
              </a:r>
              <a:endParaRPr lang="en-US" altLang="ja-JP" sz="700" dirty="0">
                <a:solidFill>
                  <a:srgbClr val="000000"/>
                </a:solidFill>
                <a:latin typeface="Century Gothic" panose="020B0502020202020204" pitchFamily="34" charset="0"/>
                <a:ea typeface="Meiryo UI" panose="020B0604030504040204" pitchFamily="50" charset="-128"/>
              </a:endParaRPr>
            </a:p>
          </p:txBody>
        </p:sp>
        <p:sp>
          <p:nvSpPr>
            <p:cNvPr id="33" name="テキスト ボックス 53">
              <a:extLst>
                <a:ext uri="{FF2B5EF4-FFF2-40B4-BE49-F238E27FC236}">
                  <a16:creationId xmlns:a16="http://schemas.microsoft.com/office/drawing/2014/main" id="{7855D03D-5669-4482-42D7-153F2D1CB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7400" y="5254932"/>
              <a:ext cx="19641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000" dirty="0">
                  <a:latin typeface="Century Gothic" panose="020B0502020202020204" pitchFamily="34" charset="0"/>
                  <a:ea typeface="Meiryo UI" panose="020B0604030504040204" pitchFamily="50" charset="-128"/>
                </a:rPr>
                <a:t>Reduce current output to</a:t>
              </a:r>
            </a:p>
            <a:p>
              <a:r>
                <a:rPr lang="en-US" altLang="ja-JP" sz="1000" dirty="0">
                  <a:latin typeface="Century Gothic" panose="020B0502020202020204" pitchFamily="34" charset="0"/>
                  <a:ea typeface="Meiryo UI" panose="020B0604030504040204" pitchFamily="50" charset="-128"/>
                </a:rPr>
                <a:t>maintain proper crush</a:t>
              </a:r>
            </a:p>
          </p:txBody>
        </p:sp>
      </p:grpSp>
      <p:sp>
        <p:nvSpPr>
          <p:cNvPr id="34" name="テキスト ボックス 21">
            <a:extLst>
              <a:ext uri="{FF2B5EF4-FFF2-40B4-BE49-F238E27FC236}">
                <a16:creationId xmlns:a16="http://schemas.microsoft.com/office/drawing/2014/main" id="{1D369462-9B16-5FB5-5004-F5A1C6F44449}"/>
              </a:ext>
            </a:extLst>
          </p:cNvPr>
          <p:cNvSpPr txBox="1"/>
          <p:nvPr/>
        </p:nvSpPr>
        <p:spPr>
          <a:xfrm>
            <a:off x="528210" y="5089473"/>
            <a:ext cx="491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dirty="0">
                <a:latin typeface="Century Gothic" panose="020B0502020202020204" pitchFamily="34" charset="0"/>
                <a:ea typeface="Meiryo UI" panose="020B0604030504040204" pitchFamily="50" charset="-128"/>
              </a:rPr>
              <a:t>Sensor Input Compensation</a:t>
            </a:r>
            <a:endParaRPr kumimoji="1" lang="en-US" altLang="ja-JP" sz="2000" b="0" dirty="0">
              <a:latin typeface="Century Gothic" panose="020B0502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3AC22-F097-719A-D8B1-EE3D548CB621}"/>
              </a:ext>
            </a:extLst>
          </p:cNvPr>
          <p:cNvSpPr txBox="1"/>
          <p:nvPr/>
        </p:nvSpPr>
        <p:spPr>
          <a:xfrm>
            <a:off x="671146" y="5561406"/>
            <a:ext cx="4918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Added control using input of external pulse signals including displacement sensors and current output level correction during the weld process</a:t>
            </a:r>
            <a:br>
              <a:rPr kumimoji="1" lang="en-US" altLang="ja-JP" sz="1400" b="1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</a:br>
            <a:endParaRPr kumimoji="1" lang="en-US" altLang="ja-JP" sz="1400" b="1" dirty="0">
              <a:solidFill>
                <a:srgbClr val="0070C0"/>
              </a:solidFill>
              <a:latin typeface="Century Gothic" panose="020B0502020202020204" pitchFamily="34" charset="0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sz="1400" b="0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Fine</a:t>
            </a:r>
            <a:r>
              <a:rPr lang="ja-JP" altLang="en-US" sz="1400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 </a:t>
            </a:r>
            <a:r>
              <a:rPr kumimoji="1" lang="en-US" altLang="ja-JP" sz="1400" b="0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tune crush level and better control insufficient or excessive crush</a:t>
            </a:r>
            <a:endParaRPr kumimoji="1" lang="ja-JP" altLang="en-US" sz="1400" b="0" dirty="0">
              <a:solidFill>
                <a:srgbClr val="0070C0"/>
              </a:solidFill>
              <a:latin typeface="Century Gothic" panose="020B0502020202020204" pitchFamily="34" charset="0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334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 flipH="1">
            <a:off x="3009107" y="7108524"/>
            <a:ext cx="9182893" cy="684000"/>
          </a:xfrm>
          <a:prstGeom prst="rtTriangle">
            <a:avLst/>
          </a:prstGeom>
          <a:gradFill>
            <a:gsLst>
              <a:gs pos="0">
                <a:srgbClr val="F5F7FC"/>
              </a:gs>
              <a:gs pos="52999">
                <a:srgbClr val="0070C0"/>
              </a:gs>
              <a:gs pos="83000">
                <a:srgbClr val="0070C0"/>
              </a:gs>
              <a:gs pos="100000">
                <a:srgbClr val="0070C0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 rot="10800000" flipH="1">
            <a:off x="0" y="0"/>
            <a:ext cx="9341069" cy="781845"/>
          </a:xfrm>
          <a:prstGeom prst="rect">
            <a:avLst/>
          </a:prstGeom>
          <a:gradFill>
            <a:gsLst>
              <a:gs pos="0">
                <a:srgbClr val="0070C0">
                  <a:alpha val="66666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6;p2">
            <a:extLst>
              <a:ext uri="{FF2B5EF4-FFF2-40B4-BE49-F238E27FC236}">
                <a16:creationId xmlns:a16="http://schemas.microsoft.com/office/drawing/2014/main" id="{8D988701-0BF2-36E4-C9B4-8B75C1893039}"/>
              </a:ext>
            </a:extLst>
          </p:cNvPr>
          <p:cNvSpPr txBox="1"/>
          <p:nvPr/>
        </p:nvSpPr>
        <p:spPr>
          <a:xfrm>
            <a:off x="220717" y="96115"/>
            <a:ext cx="97719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Harness Welding Application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44333-C465-CDD3-7E77-86D8ED866203}"/>
              </a:ext>
            </a:extLst>
          </p:cNvPr>
          <p:cNvSpPr/>
          <p:nvPr/>
        </p:nvSpPr>
        <p:spPr>
          <a:xfrm>
            <a:off x="431090" y="1201409"/>
            <a:ext cx="803032" cy="70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91E0E9-F21F-8BEC-1BCD-DBBA4231142B}"/>
              </a:ext>
            </a:extLst>
          </p:cNvPr>
          <p:cNvSpPr txBox="1"/>
          <p:nvPr/>
        </p:nvSpPr>
        <p:spPr>
          <a:xfrm>
            <a:off x="7540966" y="4748617"/>
            <a:ext cx="395919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Ideal for Harness Welding!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650857-2169-7AEF-6C8B-20A967DE4FDF}"/>
              </a:ext>
            </a:extLst>
          </p:cNvPr>
          <p:cNvSpPr txBox="1"/>
          <p:nvPr/>
        </p:nvSpPr>
        <p:spPr>
          <a:xfrm>
            <a:off x="220717" y="1325302"/>
            <a:ext cx="1520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Harness</a:t>
            </a:r>
          </a:p>
        </p:txBody>
      </p:sp>
      <p:pic>
        <p:nvPicPr>
          <p:cNvPr id="16" name="図 5" descr="ケーブル, 持つ, 食品, 若い が含まれている画像&#10;&#10;自動的に生成された説明">
            <a:extLst>
              <a:ext uri="{FF2B5EF4-FFF2-40B4-BE49-F238E27FC236}">
                <a16:creationId xmlns:a16="http://schemas.microsoft.com/office/drawing/2014/main" id="{68090A0D-CDE1-4E3B-1802-86C30B2C1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8" y="1331443"/>
            <a:ext cx="2646684" cy="166044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図 18">
            <a:extLst>
              <a:ext uri="{FF2B5EF4-FFF2-40B4-BE49-F238E27FC236}">
                <a16:creationId xmlns:a16="http://schemas.microsoft.com/office/drawing/2014/main" id="{95D68FD0-84B7-D632-9AF7-B8D0B63607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4" t="15148" r="25782" b="20568"/>
          <a:stretch/>
        </p:blipFill>
        <p:spPr>
          <a:xfrm>
            <a:off x="2917575" y="1271676"/>
            <a:ext cx="2270966" cy="1740188"/>
          </a:xfrm>
          <a:prstGeom prst="rect">
            <a:avLst/>
          </a:prstGeom>
        </p:spPr>
      </p:pic>
      <p:sp>
        <p:nvSpPr>
          <p:cNvPr id="18" name="正方形/長方形 25">
            <a:extLst>
              <a:ext uri="{FF2B5EF4-FFF2-40B4-BE49-F238E27FC236}">
                <a16:creationId xmlns:a16="http://schemas.microsoft.com/office/drawing/2014/main" id="{2C51C143-54CE-4E40-C3B8-72F8F7279A2E}"/>
              </a:ext>
            </a:extLst>
          </p:cNvPr>
          <p:cNvSpPr/>
          <p:nvPr/>
        </p:nvSpPr>
        <p:spPr>
          <a:xfrm>
            <a:off x="2867401" y="1265913"/>
            <a:ext cx="14194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200" b="1" kern="0" dirty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Copper Harness</a:t>
            </a:r>
            <a:endParaRPr lang="ja-JP" altLang="en-US" sz="1200" b="1" i="0" kern="0" dirty="0">
              <a:latin typeface="Century Gothic" panose="020B050202020202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9" name="図 11">
            <a:extLst>
              <a:ext uri="{FF2B5EF4-FFF2-40B4-BE49-F238E27FC236}">
                <a16:creationId xmlns:a16="http://schemas.microsoft.com/office/drawing/2014/main" id="{68D31FFB-F5AF-20FD-30A5-459E5AE214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39" t="19221" r="11336" b="3328"/>
          <a:stretch/>
        </p:blipFill>
        <p:spPr bwMode="auto">
          <a:xfrm>
            <a:off x="541352" y="3092881"/>
            <a:ext cx="2400052" cy="180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正方形/長方形 12">
            <a:extLst>
              <a:ext uri="{FF2B5EF4-FFF2-40B4-BE49-F238E27FC236}">
                <a16:creationId xmlns:a16="http://schemas.microsoft.com/office/drawing/2014/main" id="{D9688170-92E4-B6D9-C960-57CE04F5BCB5}"/>
              </a:ext>
            </a:extLst>
          </p:cNvPr>
          <p:cNvSpPr/>
          <p:nvPr/>
        </p:nvSpPr>
        <p:spPr>
          <a:xfrm>
            <a:off x="326390" y="3052150"/>
            <a:ext cx="20417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1" kern="0" dirty="0"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Aluminum Harness</a:t>
            </a:r>
            <a:endParaRPr lang="ja-JP" altLang="en-US" b="1" i="0" kern="0" dirty="0">
              <a:latin typeface="Century Gothic" panose="020B050202020202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3">
            <a:extLst>
              <a:ext uri="{FF2B5EF4-FFF2-40B4-BE49-F238E27FC236}">
                <a16:creationId xmlns:a16="http://schemas.microsoft.com/office/drawing/2014/main" id="{3E6CA0F2-F42A-75E9-8FAA-74B648591B1E}"/>
              </a:ext>
            </a:extLst>
          </p:cNvPr>
          <p:cNvSpPr txBox="1"/>
          <p:nvPr/>
        </p:nvSpPr>
        <p:spPr>
          <a:xfrm>
            <a:off x="7199252" y="1226613"/>
            <a:ext cx="46426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b="1" dirty="0">
                <a:latin typeface="Century Gothic" panose="020B0502020202020204" pitchFamily="34" charset="0"/>
                <a:ea typeface="Meiryo UI" panose="020B0604030504040204" pitchFamily="50" charset="-128"/>
              </a:rPr>
              <a:t>High Power Ultrasonic Metal Welder </a:t>
            </a:r>
          </a:p>
          <a:p>
            <a:pPr algn="ctr"/>
            <a:r>
              <a:rPr kumimoji="1" lang="en-US" altLang="zh-CN" sz="1800" b="1" dirty="0">
                <a:latin typeface="Century Gothic" panose="020B0502020202020204" pitchFamily="34" charset="0"/>
                <a:ea typeface="Meiryo UI" panose="020B0604030504040204" pitchFamily="50" charset="-128"/>
              </a:rPr>
              <a:t>SE-10K (Provisional </a:t>
            </a:r>
            <a:r>
              <a:rPr lang="en-US" altLang="zh-CN" sz="1800" b="1" dirty="0">
                <a:latin typeface="Century Gothic" panose="020B0502020202020204" pitchFamily="34" charset="0"/>
                <a:ea typeface="Meiryo UI" panose="020B0604030504040204" pitchFamily="50" charset="-128"/>
              </a:rPr>
              <a:t>N</a:t>
            </a:r>
            <a:r>
              <a:rPr kumimoji="1" lang="en-US" altLang="zh-CN" sz="1800" b="1" dirty="0">
                <a:latin typeface="Century Gothic" panose="020B0502020202020204" pitchFamily="34" charset="0"/>
                <a:ea typeface="Meiryo UI" panose="020B0604030504040204" pitchFamily="50" charset="-128"/>
              </a:rPr>
              <a:t>ame)</a:t>
            </a:r>
          </a:p>
        </p:txBody>
      </p:sp>
      <p:pic>
        <p:nvPicPr>
          <p:cNvPr id="23" name="図 7">
            <a:extLst>
              <a:ext uri="{FF2B5EF4-FFF2-40B4-BE49-F238E27FC236}">
                <a16:creationId xmlns:a16="http://schemas.microsoft.com/office/drawing/2014/main" id="{498F1ACD-B30E-05F3-BBB0-4373D5649F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70" y="1422454"/>
            <a:ext cx="2254719" cy="3567168"/>
          </a:xfrm>
          <a:prstGeom prst="rect">
            <a:avLst/>
          </a:prstGeom>
        </p:spPr>
      </p:pic>
      <p:sp>
        <p:nvSpPr>
          <p:cNvPr id="24" name="正方形/長方形 35">
            <a:extLst>
              <a:ext uri="{FF2B5EF4-FFF2-40B4-BE49-F238E27FC236}">
                <a16:creationId xmlns:a16="http://schemas.microsoft.com/office/drawing/2014/main" id="{C83C9534-A71C-89E3-77D2-EBA7F01CFC66}"/>
              </a:ext>
            </a:extLst>
          </p:cNvPr>
          <p:cNvSpPr/>
          <p:nvPr/>
        </p:nvSpPr>
        <p:spPr>
          <a:xfrm>
            <a:off x="7763546" y="3098308"/>
            <a:ext cx="3514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800" b="1" kern="0" dirty="0">
                <a:solidFill>
                  <a:srgbClr val="FF0000"/>
                </a:solidFill>
                <a:effectLst>
                  <a:glow rad="228600">
                    <a:schemeClr val="bg1">
                      <a:alpha val="90000"/>
                    </a:schemeClr>
                  </a:glow>
                </a:effectLst>
                <a:latin typeface="Century Gothic" panose="020B0502020202020204" pitchFamily="34" charset="0"/>
                <a:ea typeface="+mj-ea"/>
                <a:cs typeface="メイリオ" panose="020B0604030504040204" pitchFamily="50" charset="-128"/>
              </a:rPr>
              <a:t>Scheduled to be released in 2024!</a:t>
            </a:r>
            <a:endParaRPr lang="ja-JP" altLang="en-US" sz="1800" b="1" i="0" kern="0" dirty="0">
              <a:solidFill>
                <a:srgbClr val="FF0000"/>
              </a:solidFill>
              <a:effectLst>
                <a:glow rad="228600">
                  <a:schemeClr val="bg1">
                    <a:alpha val="90000"/>
                  </a:schemeClr>
                </a:glow>
              </a:effectLst>
              <a:latin typeface="Century Gothic" panose="020B0502020202020204" pitchFamily="34" charset="0"/>
              <a:ea typeface="+mj-ea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13">
            <a:extLst>
              <a:ext uri="{FF2B5EF4-FFF2-40B4-BE49-F238E27FC236}">
                <a16:creationId xmlns:a16="http://schemas.microsoft.com/office/drawing/2014/main" id="{2FC1BD23-6E1B-28BB-E751-B40A52C627CD}"/>
              </a:ext>
            </a:extLst>
          </p:cNvPr>
          <p:cNvSpPr txBox="1"/>
          <p:nvPr/>
        </p:nvSpPr>
        <p:spPr>
          <a:xfrm>
            <a:off x="7439396" y="4033475"/>
            <a:ext cx="416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sz="1800" dirty="0">
                <a:latin typeface="Century Gothic" panose="020B0502020202020204" pitchFamily="34" charset="0"/>
                <a:ea typeface="Meiryo UI" panose="020B0604030504040204" pitchFamily="50" charset="-128"/>
              </a:rPr>
              <a:t>Control Frequency:</a:t>
            </a:r>
            <a:r>
              <a:rPr kumimoji="1" lang="en-US" altLang="ja-JP" sz="1800" b="1" dirty="0">
                <a:latin typeface="Century Gothic" panose="020B0502020202020204" pitchFamily="34" charset="0"/>
                <a:ea typeface="Meiryo UI" panose="020B0604030504040204" pitchFamily="50" charset="-128"/>
              </a:rPr>
              <a:t>20kHz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1800" dirty="0">
                <a:latin typeface="Century Gothic" panose="020B0502020202020204" pitchFamily="34" charset="0"/>
                <a:ea typeface="Meiryo UI" panose="020B0604030504040204" pitchFamily="50" charset="-128"/>
              </a:rPr>
              <a:t>Maximum Output Power: </a:t>
            </a:r>
            <a:r>
              <a:rPr lang="en-US" altLang="ja-JP" sz="1800" b="1" dirty="0">
                <a:latin typeface="Century Gothic" panose="020B0502020202020204" pitchFamily="34" charset="0"/>
                <a:ea typeface="Meiryo UI" panose="020B0604030504040204" pitchFamily="50" charset="-128"/>
              </a:rPr>
              <a:t>10kW</a:t>
            </a:r>
            <a:endParaRPr kumimoji="1" lang="ja-JP" altLang="en-US" sz="1800" b="1" dirty="0">
              <a:latin typeface="Century Gothic" panose="020B0502020202020204" pitchFamily="34" charset="0"/>
              <a:ea typeface="Meiryo UI" panose="020B0604030504040204" pitchFamily="50" charset="-128"/>
            </a:endParaRPr>
          </a:p>
        </p:txBody>
      </p:sp>
      <p:grpSp>
        <p:nvGrpSpPr>
          <p:cNvPr id="3" name="グループ化 6">
            <a:extLst>
              <a:ext uri="{FF2B5EF4-FFF2-40B4-BE49-F238E27FC236}">
                <a16:creationId xmlns:a16="http://schemas.microsoft.com/office/drawing/2014/main" id="{693B358E-F9F2-388F-C29F-31F06E401B31}"/>
              </a:ext>
            </a:extLst>
          </p:cNvPr>
          <p:cNvGrpSpPr/>
          <p:nvPr/>
        </p:nvGrpSpPr>
        <p:grpSpPr>
          <a:xfrm rot="20630170">
            <a:off x="8410629" y="2223504"/>
            <a:ext cx="2219866" cy="597979"/>
            <a:chOff x="7339856" y="1848642"/>
            <a:chExt cx="2219866" cy="597979"/>
          </a:xfrm>
        </p:grpSpPr>
        <p:pic>
          <p:nvPicPr>
            <p:cNvPr id="5" name="Picture 4" descr="手書きの赤い丸のフレーム飾り枠イラスト | 無料イラスト かわいいフリー素材集 フレームぽけっと">
              <a:extLst>
                <a:ext uri="{FF2B5EF4-FFF2-40B4-BE49-F238E27FC236}">
                  <a16:creationId xmlns:a16="http://schemas.microsoft.com/office/drawing/2014/main" id="{14121BCD-B58E-8F3A-6672-C4B8DB1D6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856" y="1848642"/>
              <a:ext cx="2219866" cy="597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テキスト ボックス 8">
              <a:extLst>
                <a:ext uri="{FF2B5EF4-FFF2-40B4-BE49-F238E27FC236}">
                  <a16:creationId xmlns:a16="http://schemas.microsoft.com/office/drawing/2014/main" id="{06326B2A-A716-7D08-497D-23E11CB1E5E1}"/>
                </a:ext>
              </a:extLst>
            </p:cNvPr>
            <p:cNvSpPr txBox="1"/>
            <p:nvPr/>
          </p:nvSpPr>
          <p:spPr>
            <a:xfrm>
              <a:off x="7548311" y="1978500"/>
              <a:ext cx="180295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70000"/>
              </a:pPr>
              <a:r>
                <a:rPr kumimoji="0" lang="en-US" altLang="ja-JP" sz="1600" b="1" dirty="0">
                  <a:solidFill>
                    <a:srgbClr val="FF0000"/>
                  </a:solidFill>
                  <a:latin typeface="Century Gothic" panose="020B0502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New Product</a:t>
              </a:r>
            </a:p>
          </p:txBody>
        </p:sp>
      </p:grpSp>
      <p:pic>
        <p:nvPicPr>
          <p:cNvPr id="28" name="図 21" descr="屋内, テーブル, 座る, 小さい が含まれている画像&#10;&#10;自動的に生成された説明">
            <a:extLst>
              <a:ext uri="{FF2B5EF4-FFF2-40B4-BE49-F238E27FC236}">
                <a16:creationId xmlns:a16="http://schemas.microsoft.com/office/drawing/2014/main" id="{2A3D8127-9CA6-6D3D-0DB0-69AEAC0E79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0" t="16296" r="23283" b="22687"/>
          <a:stretch/>
        </p:blipFill>
        <p:spPr>
          <a:xfrm>
            <a:off x="7808431" y="5362095"/>
            <a:ext cx="2748924" cy="2039618"/>
          </a:xfrm>
          <a:prstGeom prst="rect">
            <a:avLst/>
          </a:prstGeom>
        </p:spPr>
      </p:pic>
      <p:sp>
        <p:nvSpPr>
          <p:cNvPr id="29" name="テキスト ボックス 16">
            <a:extLst>
              <a:ext uri="{FF2B5EF4-FFF2-40B4-BE49-F238E27FC236}">
                <a16:creationId xmlns:a16="http://schemas.microsoft.com/office/drawing/2014/main" id="{3F71B584-85C4-738F-571D-CB41298220B8}"/>
              </a:ext>
            </a:extLst>
          </p:cNvPr>
          <p:cNvSpPr txBox="1"/>
          <p:nvPr/>
        </p:nvSpPr>
        <p:spPr>
          <a:xfrm>
            <a:off x="254944" y="5266880"/>
            <a:ext cx="8063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/>
            <a:r>
              <a:rPr kumimoji="1" lang="en-US" altLang="ja-JP" sz="2400" b="1" dirty="0">
                <a:latin typeface="Century Gothic" panose="020B0502020202020204" pitchFamily="34" charset="0"/>
                <a:ea typeface="Meiryo UI" panose="020B0604030504040204" pitchFamily="50" charset="-128"/>
              </a:rPr>
              <a:t>Why is direct </a:t>
            </a:r>
            <a:r>
              <a:rPr lang="en-US" altLang="ja-JP" sz="2400" b="1" dirty="0">
                <a:latin typeface="Century Gothic" panose="020B0502020202020204" pitchFamily="34" charset="0"/>
                <a:ea typeface="Meiryo UI" panose="020B0604030504040204" pitchFamily="50" charset="-128"/>
              </a:rPr>
              <a:t>bonding </a:t>
            </a:r>
            <a:r>
              <a:rPr kumimoji="1" lang="en-US" altLang="ja-JP" sz="2400" b="1" dirty="0">
                <a:latin typeface="Century Gothic" panose="020B0502020202020204" pitchFamily="34" charset="0"/>
                <a:ea typeface="Meiryo UI" panose="020B0604030504040204" pitchFamily="50" charset="-128"/>
              </a:rPr>
              <a:t>better than crimping?</a:t>
            </a:r>
            <a:endParaRPr lang="en-US" altLang="ja-JP" sz="2400" dirty="0">
              <a:latin typeface="Century Gothic" panose="020B0502020202020204" pitchFamily="34" charset="0"/>
              <a:ea typeface="Meiryo UI" panose="020B0604030504040204" pitchFamily="50" charset="-128"/>
            </a:endParaRPr>
          </a:p>
          <a:p>
            <a:pPr marL="179388"/>
            <a:r>
              <a:rPr kumimoji="1" lang="en-US" altLang="ja-JP" sz="2000" b="1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High connection reliability</a:t>
            </a:r>
          </a:p>
          <a:p>
            <a:pPr marL="720725" indent="-541338">
              <a:buFont typeface="Wingdings" panose="05000000000000000000" pitchFamily="2" charset="2"/>
              <a:buChar char="ü"/>
            </a:pPr>
            <a:r>
              <a:rPr lang="en-US" altLang="ja-JP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Low contact resistance suppresses heat generation</a:t>
            </a:r>
            <a:endParaRPr kumimoji="1" lang="en-US" altLang="ja-JP" dirty="0">
              <a:solidFill>
                <a:srgbClr val="0070C0"/>
              </a:solidFill>
              <a:latin typeface="Century Gothic" panose="020B0502020202020204" pitchFamily="34" charset="0"/>
              <a:ea typeface="Meiryo UI" panose="020B0604030504040204" pitchFamily="50" charset="-128"/>
            </a:endParaRPr>
          </a:p>
          <a:p>
            <a:pPr marL="715963" lvl="1" indent="-536575">
              <a:buFont typeface="Wingdings" panose="05000000000000000000" pitchFamily="2" charset="2"/>
              <a:buChar char="ü"/>
            </a:pPr>
            <a:r>
              <a:rPr kumimoji="1" lang="en-US" altLang="ja-JP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Improvement of bonding strength, heat resistance and vibration resistance</a:t>
            </a:r>
          </a:p>
          <a:p>
            <a:pPr marL="179388"/>
            <a:r>
              <a:rPr kumimoji="1" lang="en-US" altLang="ja-JP" sz="2000" b="1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Capable of joining dissimilar metals</a:t>
            </a:r>
          </a:p>
          <a:p>
            <a:pPr marL="742950" lvl="1" indent="-563563">
              <a:buFont typeface="Wingdings" panose="05000000000000000000" pitchFamily="2" charset="2"/>
              <a:buChar char="ü"/>
            </a:pPr>
            <a:r>
              <a:rPr lang="en-US" altLang="ja-JP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Join aluminum harnesses and copper terminals</a:t>
            </a:r>
          </a:p>
          <a:p>
            <a:pPr marL="742950" lvl="1" indent="-563563">
              <a:buFont typeface="Wingdings" panose="05000000000000000000" pitchFamily="2" charset="2"/>
              <a:buChar char="ü"/>
            </a:pPr>
            <a:r>
              <a:rPr lang="en-US" altLang="ja-JP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Weight reduction from utilization of lighter materials</a:t>
            </a:r>
          </a:p>
        </p:txBody>
      </p:sp>
    </p:spTree>
    <p:extLst>
      <p:ext uri="{BB962C8B-B14F-4D97-AF65-F5344CB8AC3E}">
        <p14:creationId xmlns:p14="http://schemas.microsoft.com/office/powerpoint/2010/main" val="140800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 flipH="1">
            <a:off x="3009107" y="7108524"/>
            <a:ext cx="9182893" cy="684000"/>
          </a:xfrm>
          <a:prstGeom prst="rtTriangle">
            <a:avLst/>
          </a:prstGeom>
          <a:gradFill>
            <a:gsLst>
              <a:gs pos="0">
                <a:srgbClr val="F5F7FC"/>
              </a:gs>
              <a:gs pos="52999">
                <a:srgbClr val="0070C0"/>
              </a:gs>
              <a:gs pos="83000">
                <a:srgbClr val="0070C0"/>
              </a:gs>
              <a:gs pos="100000">
                <a:srgbClr val="0070C0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 rot="10800000" flipH="1">
            <a:off x="0" y="0"/>
            <a:ext cx="9341069" cy="781845"/>
          </a:xfrm>
          <a:prstGeom prst="rect">
            <a:avLst/>
          </a:prstGeom>
          <a:gradFill>
            <a:gsLst>
              <a:gs pos="0">
                <a:srgbClr val="0070C0">
                  <a:alpha val="66666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6;p2">
            <a:extLst>
              <a:ext uri="{FF2B5EF4-FFF2-40B4-BE49-F238E27FC236}">
                <a16:creationId xmlns:a16="http://schemas.microsoft.com/office/drawing/2014/main" id="{8D988701-0BF2-36E4-C9B4-8B75C1893039}"/>
              </a:ext>
            </a:extLst>
          </p:cNvPr>
          <p:cNvSpPr txBox="1"/>
          <p:nvPr/>
        </p:nvSpPr>
        <p:spPr>
          <a:xfrm>
            <a:off x="220717" y="96115"/>
            <a:ext cx="97719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Harness Welding Application- Avio Improvement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44333-C465-CDD3-7E77-86D8ED866203}"/>
              </a:ext>
            </a:extLst>
          </p:cNvPr>
          <p:cNvSpPr/>
          <p:nvPr/>
        </p:nvSpPr>
        <p:spPr>
          <a:xfrm>
            <a:off x="431090" y="1201409"/>
            <a:ext cx="803032" cy="70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図 10">
            <a:extLst>
              <a:ext uri="{FF2B5EF4-FFF2-40B4-BE49-F238E27FC236}">
                <a16:creationId xmlns:a16="http://schemas.microsoft.com/office/drawing/2014/main" id="{73AEA481-3F0F-C1BA-D1EA-B111F3EFE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73" y="5027460"/>
            <a:ext cx="3394223" cy="2545463"/>
          </a:xfrm>
          <a:prstGeom prst="rect">
            <a:avLst/>
          </a:prstGeom>
        </p:spPr>
      </p:pic>
      <p:sp>
        <p:nvSpPr>
          <p:cNvPr id="9" name="テキスト ボックス 17">
            <a:extLst>
              <a:ext uri="{FF2B5EF4-FFF2-40B4-BE49-F238E27FC236}">
                <a16:creationId xmlns:a16="http://schemas.microsoft.com/office/drawing/2014/main" id="{CCBF3F83-299B-659C-0D71-7D44B8C4C8BE}"/>
              </a:ext>
            </a:extLst>
          </p:cNvPr>
          <p:cNvSpPr txBox="1"/>
          <p:nvPr/>
        </p:nvSpPr>
        <p:spPr>
          <a:xfrm>
            <a:off x="7829928" y="3633745"/>
            <a:ext cx="4682302" cy="173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ja-JP" sz="2000" b="1" i="0" dirty="0">
                <a:latin typeface="Century Gothic" panose="020B0502020202020204" pitchFamily="34" charset="0"/>
                <a:ea typeface="メイリオ" panose="020B0604030504040204" pitchFamily="50" charset="-128"/>
              </a:rPr>
              <a:t>High voltage harness</a:t>
            </a:r>
          </a:p>
          <a:p>
            <a:pPr marL="176213" indent="-176213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ja-JP" sz="2000" b="1" dirty="0">
                <a:latin typeface="Century Gothic" panose="020B0502020202020204" pitchFamily="34" charset="0"/>
                <a:ea typeface="メイリオ" panose="020B0604030504040204" pitchFamily="50" charset="-128"/>
              </a:rPr>
              <a:t>EV aluminum harness</a:t>
            </a:r>
          </a:p>
          <a:p>
            <a:pPr marL="176213" indent="-176213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ja-JP" sz="2000" b="1" i="0" dirty="0">
                <a:latin typeface="Century Gothic" panose="020B0502020202020204" pitchFamily="34" charset="0"/>
                <a:ea typeface="メイリオ" panose="020B0604030504040204" pitchFamily="50" charset="-128"/>
              </a:rPr>
              <a:t>EV bus bar</a:t>
            </a:r>
            <a:endParaRPr lang="en-US" altLang="ja-JP" sz="2000" b="1" dirty="0">
              <a:latin typeface="Century Gothic" panose="020B0502020202020204" pitchFamily="34" charset="0"/>
              <a:ea typeface="メイリオ" panose="020B0604030504040204" pitchFamily="50" charset="-128"/>
            </a:endParaRPr>
          </a:p>
          <a:p>
            <a:pPr marL="176213" indent="-176213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ja-JP" sz="2000" b="1" dirty="0">
                <a:latin typeface="Century Gothic" panose="020B0502020202020204" pitchFamily="34" charset="0"/>
                <a:ea typeface="メイリオ" panose="020B0604030504040204" pitchFamily="50" charset="-128"/>
              </a:rPr>
              <a:t>High-capacity laminated battery (laminated foil and tab)</a:t>
            </a:r>
          </a:p>
        </p:txBody>
      </p:sp>
      <p:sp>
        <p:nvSpPr>
          <p:cNvPr id="10" name="テキスト ボックス 32">
            <a:extLst>
              <a:ext uri="{FF2B5EF4-FFF2-40B4-BE49-F238E27FC236}">
                <a16:creationId xmlns:a16="http://schemas.microsoft.com/office/drawing/2014/main" id="{542635AB-9600-1664-D66F-0E908B329884}"/>
              </a:ext>
            </a:extLst>
          </p:cNvPr>
          <p:cNvSpPr txBox="1"/>
          <p:nvPr/>
        </p:nvSpPr>
        <p:spPr>
          <a:xfrm>
            <a:off x="7829928" y="3157673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Applicable assemblies: </a:t>
            </a:r>
            <a:endParaRPr kumimoji="1" lang="ja-JP" altLang="en-US" sz="1800" b="1" dirty="0">
              <a:solidFill>
                <a:srgbClr val="0070C0"/>
              </a:solidFill>
              <a:latin typeface="Century Gothic" panose="020B0502020202020204" pitchFamily="34" charset="0"/>
              <a:ea typeface="Meiryo UI" panose="020B0604030504040204" pitchFamily="50" charset="-128"/>
            </a:endParaRPr>
          </a:p>
        </p:txBody>
      </p:sp>
      <p:pic>
        <p:nvPicPr>
          <p:cNvPr id="11" name="図 11" descr="雪, 座る, 男, 車 が含まれている画像&#10;&#10;自動的に生成された説明">
            <a:extLst>
              <a:ext uri="{FF2B5EF4-FFF2-40B4-BE49-F238E27FC236}">
                <a16:creationId xmlns:a16="http://schemas.microsoft.com/office/drawing/2014/main" id="{26C2DDCB-8ED6-7C48-DC33-3690C4DFF7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40" y="2949927"/>
            <a:ext cx="2206188" cy="176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8" descr="ナイフ が含まれている画像&#10;&#10;自動的に生成された説明">
            <a:extLst>
              <a:ext uri="{FF2B5EF4-FFF2-40B4-BE49-F238E27FC236}">
                <a16:creationId xmlns:a16="http://schemas.microsoft.com/office/drawing/2014/main" id="{F03E943B-F185-50E1-9A10-B4EEA403D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09" y="5685042"/>
            <a:ext cx="2480721" cy="12276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図 22">
            <a:extLst>
              <a:ext uri="{FF2B5EF4-FFF2-40B4-BE49-F238E27FC236}">
                <a16:creationId xmlns:a16="http://schemas.microsoft.com/office/drawing/2014/main" id="{7C9A6E48-B76B-214C-AD4F-14E846821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3740" y="4751948"/>
            <a:ext cx="2011032" cy="12276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0" name="テキスト ボックス 3">
            <a:extLst>
              <a:ext uri="{FF2B5EF4-FFF2-40B4-BE49-F238E27FC236}">
                <a16:creationId xmlns:a16="http://schemas.microsoft.com/office/drawing/2014/main" id="{37D941CE-48FF-04EA-AF41-D835CBCD77BE}"/>
              </a:ext>
            </a:extLst>
          </p:cNvPr>
          <p:cNvSpPr txBox="1"/>
          <p:nvPr/>
        </p:nvSpPr>
        <p:spPr>
          <a:xfrm>
            <a:off x="602095" y="3228364"/>
            <a:ext cx="45046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None/>
            </a:pPr>
            <a:r>
              <a:rPr lang="en-US" altLang="ja-JP" sz="1800" dirty="0">
                <a:solidFill>
                  <a:srgbClr val="000000"/>
                </a:solidFill>
                <a:latin typeface="Century Gothic" panose="020B0502020202020204" pitchFamily="34" charset="0"/>
                <a:ea typeface="Meiryo UI"/>
              </a:rPr>
              <a:t>[</a:t>
            </a:r>
            <a:r>
              <a:rPr lang="en-US" altLang="ja-JP" sz="1800" b="1" dirty="0">
                <a:solidFill>
                  <a:srgbClr val="000000"/>
                </a:solidFill>
                <a:latin typeface="Century Gothic" panose="020B0502020202020204" pitchFamily="34" charset="0"/>
                <a:ea typeface="Meiryo UI"/>
              </a:rPr>
              <a:t>Run chart monitor</a:t>
            </a:r>
            <a:r>
              <a:rPr lang="en-US" altLang="ja-JP" sz="1800" dirty="0">
                <a:solidFill>
                  <a:srgbClr val="000000"/>
                </a:solidFill>
                <a:latin typeface="Century Gothic" panose="020B0502020202020204" pitchFamily="34" charset="0"/>
                <a:ea typeface="Meiryo UI"/>
              </a:rPr>
              <a:t>]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altLang="ja-JP" sz="1800" dirty="0">
                <a:solidFill>
                  <a:srgbClr val="000000"/>
                </a:solidFill>
                <a:latin typeface="Century Gothic" panose="020B0502020202020204" pitchFamily="34" charset="0"/>
                <a:ea typeface="Meiryo UI"/>
              </a:rPr>
              <a:t>Visualization of process transitions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altLang="ja-JP" sz="1800" dirty="0">
                <a:solidFill>
                  <a:srgbClr val="000000"/>
                </a:solidFill>
                <a:latin typeface="Century Gothic" panose="020B0502020202020204" pitchFamily="34" charset="0"/>
                <a:ea typeface="Meiryo UI"/>
              </a:rPr>
              <a:t>Judgment of joint results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altLang="ja-JP" sz="1800" dirty="0">
                <a:solidFill>
                  <a:srgbClr val="000000"/>
                </a:solidFill>
                <a:latin typeface="Century Gothic" panose="020B0502020202020204" pitchFamily="34" charset="0"/>
                <a:ea typeface="Meiryo UI"/>
              </a:rPr>
              <a:t>Monitor </a:t>
            </a:r>
            <a:r>
              <a:rPr lang="en-US" altLang="ja-JP" sz="1800" dirty="0">
                <a:latin typeface="Century Gothic" panose="020B0502020202020204" pitchFamily="34" charset="0"/>
                <a:ea typeface="Meiryo UI"/>
              </a:rPr>
              <a:t>for proper</a:t>
            </a:r>
            <a:r>
              <a:rPr lang="en-US" altLang="ja-JP" sz="1800" dirty="0">
                <a:solidFill>
                  <a:srgbClr val="000000"/>
                </a:solidFill>
                <a:latin typeface="Century Gothic" panose="020B0502020202020204" pitchFamily="34" charset="0"/>
                <a:ea typeface="Meiryo UI"/>
              </a:rPr>
              <a:t> replacement of joining tools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altLang="ja-JP" sz="1800" dirty="0">
                <a:solidFill>
                  <a:srgbClr val="000000"/>
                </a:solidFill>
                <a:latin typeface="Century Gothic" panose="020B0502020202020204" pitchFamily="34" charset="0"/>
                <a:ea typeface="Meiryo UI"/>
              </a:rPr>
              <a:t>Monitor for predictive failure</a:t>
            </a:r>
          </a:p>
        </p:txBody>
      </p:sp>
      <p:sp>
        <p:nvSpPr>
          <p:cNvPr id="26" name="テキスト ボックス 12">
            <a:extLst>
              <a:ext uri="{FF2B5EF4-FFF2-40B4-BE49-F238E27FC236}">
                <a16:creationId xmlns:a16="http://schemas.microsoft.com/office/drawing/2014/main" id="{68197A5D-10A8-D6F2-56F6-A33DB17468C4}"/>
              </a:ext>
            </a:extLst>
          </p:cNvPr>
          <p:cNvSpPr txBox="1"/>
          <p:nvPr/>
        </p:nvSpPr>
        <p:spPr>
          <a:xfrm>
            <a:off x="784014" y="1544278"/>
            <a:ext cx="8645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Process time reduction using 10kW high power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000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L</a:t>
            </a:r>
            <a:r>
              <a:rPr kumimoji="1" lang="en-US" altLang="ja-JP" sz="2000" b="0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arger diameter stranded wire, such as 100SQ class, can be joined in just a few seconds</a:t>
            </a:r>
            <a:endParaRPr lang="en-US" altLang="ja-JP" sz="2000" dirty="0">
              <a:solidFill>
                <a:srgbClr val="0070C0"/>
              </a:solidFill>
              <a:latin typeface="Century Gothic" panose="020B0502020202020204" pitchFamily="34" charset="0"/>
              <a:ea typeface="Meiryo UI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Extensive monitoring functions improves quality control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000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Better</a:t>
            </a:r>
            <a:r>
              <a:rPr kumimoji="1" lang="en-US" altLang="ja-JP" sz="2000" b="0" dirty="0">
                <a:solidFill>
                  <a:srgbClr val="0070C0"/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 equipment maintainability and control</a:t>
            </a:r>
            <a:endParaRPr kumimoji="1" lang="ja-JP" altLang="en-US" sz="2000" b="0" dirty="0">
              <a:solidFill>
                <a:srgbClr val="0070C0"/>
              </a:solidFill>
              <a:latin typeface="Century Gothic" panose="020B0502020202020204" pitchFamily="34" charset="0"/>
              <a:ea typeface="Meiryo UI" panose="020B0604030504040204" pitchFamily="50" charset="-128"/>
            </a:endParaRPr>
          </a:p>
        </p:txBody>
      </p:sp>
      <p:grpSp>
        <p:nvGrpSpPr>
          <p:cNvPr id="27" name="グループ化 20556">
            <a:extLst>
              <a:ext uri="{FF2B5EF4-FFF2-40B4-BE49-F238E27FC236}">
                <a16:creationId xmlns:a16="http://schemas.microsoft.com/office/drawing/2014/main" id="{E68AF188-ED95-02F6-2683-620093CDE9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79134" y="6161943"/>
            <a:ext cx="2921608" cy="946581"/>
            <a:chOff x="430924" y="3627946"/>
            <a:chExt cx="2207854" cy="714795"/>
          </a:xfrm>
        </p:grpSpPr>
        <p:grpSp>
          <p:nvGrpSpPr>
            <p:cNvPr id="30" name="グループ化 244">
              <a:extLst>
                <a:ext uri="{FF2B5EF4-FFF2-40B4-BE49-F238E27FC236}">
                  <a16:creationId xmlns:a16="http://schemas.microsoft.com/office/drawing/2014/main" id="{CE02278C-D01A-E927-6DDF-6324A1B4D3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924" y="3938046"/>
              <a:ext cx="2187028" cy="404695"/>
              <a:chOff x="444363" y="3649385"/>
              <a:chExt cx="2187028" cy="404695"/>
            </a:xfrm>
          </p:grpSpPr>
          <p:sp>
            <p:nvSpPr>
              <p:cNvPr id="46" name="直方体 28">
                <a:extLst>
                  <a:ext uri="{FF2B5EF4-FFF2-40B4-BE49-F238E27FC236}">
                    <a16:creationId xmlns:a16="http://schemas.microsoft.com/office/drawing/2014/main" id="{74DC91A4-9D3F-B252-D53E-22A88700BAB5}"/>
                  </a:ext>
                </a:extLst>
              </p:cNvPr>
              <p:cNvSpPr/>
              <p:nvPr/>
            </p:nvSpPr>
            <p:spPr>
              <a:xfrm>
                <a:off x="443525" y="3742583"/>
                <a:ext cx="502733" cy="230559"/>
              </a:xfrm>
              <a:prstGeom prst="cube">
                <a:avLst>
                  <a:gd name="adj" fmla="val 94825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7" name="直方体 29">
                <a:extLst>
                  <a:ext uri="{FF2B5EF4-FFF2-40B4-BE49-F238E27FC236}">
                    <a16:creationId xmlns:a16="http://schemas.microsoft.com/office/drawing/2014/main" id="{8461A9D5-581E-C17F-8DC1-F2F53453FA15}"/>
                  </a:ext>
                </a:extLst>
              </p:cNvPr>
              <p:cNvSpPr/>
              <p:nvPr/>
            </p:nvSpPr>
            <p:spPr>
              <a:xfrm>
                <a:off x="674258" y="3648860"/>
                <a:ext cx="1755815" cy="404884"/>
              </a:xfrm>
              <a:prstGeom prst="cube">
                <a:avLst>
                  <a:gd name="adj" fmla="val 90556"/>
                </a:avLst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8" name="直方体 30">
                <a:extLst>
                  <a:ext uri="{FF2B5EF4-FFF2-40B4-BE49-F238E27FC236}">
                    <a16:creationId xmlns:a16="http://schemas.microsoft.com/office/drawing/2014/main" id="{1552EE18-34D8-DE54-1B7F-AF31251834FD}"/>
                  </a:ext>
                </a:extLst>
              </p:cNvPr>
              <p:cNvSpPr/>
              <p:nvPr/>
            </p:nvSpPr>
            <p:spPr>
              <a:xfrm>
                <a:off x="2128057" y="3742583"/>
                <a:ext cx="502733" cy="230559"/>
              </a:xfrm>
              <a:prstGeom prst="cube">
                <a:avLst>
                  <a:gd name="adj" fmla="val 94825"/>
                </a:avLst>
              </a:prstGeom>
              <a:gradFill flip="none" rotWithShape="1">
                <a:gsLst>
                  <a:gs pos="100000">
                    <a:srgbClr val="D2D2D2"/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0" scaled="0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9" name="直方体 31">
                <a:extLst>
                  <a:ext uri="{FF2B5EF4-FFF2-40B4-BE49-F238E27FC236}">
                    <a16:creationId xmlns:a16="http://schemas.microsoft.com/office/drawing/2014/main" id="{F82B9B89-F5DE-3855-C475-4CAC9610EC14}"/>
                  </a:ext>
                </a:extLst>
              </p:cNvPr>
              <p:cNvSpPr/>
              <p:nvPr/>
            </p:nvSpPr>
            <p:spPr>
              <a:xfrm>
                <a:off x="798065" y="3676977"/>
                <a:ext cx="1495069" cy="313035"/>
              </a:xfrm>
              <a:prstGeom prst="cube">
                <a:avLst>
                  <a:gd name="adj" fmla="val 96440"/>
                </a:avLst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grpSp>
          <p:nvGrpSpPr>
            <p:cNvPr id="31" name="グループ化 245">
              <a:extLst>
                <a:ext uri="{FF2B5EF4-FFF2-40B4-BE49-F238E27FC236}">
                  <a16:creationId xmlns:a16="http://schemas.microsoft.com/office/drawing/2014/main" id="{A3E5511F-E511-B99B-CEA4-80FD3F535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337" y="3835398"/>
              <a:ext cx="2187028" cy="404695"/>
              <a:chOff x="444363" y="3649385"/>
              <a:chExt cx="2187028" cy="404695"/>
            </a:xfrm>
          </p:grpSpPr>
          <p:sp>
            <p:nvSpPr>
              <p:cNvPr id="42" name="直方体 24">
                <a:extLst>
                  <a:ext uri="{FF2B5EF4-FFF2-40B4-BE49-F238E27FC236}">
                    <a16:creationId xmlns:a16="http://schemas.microsoft.com/office/drawing/2014/main" id="{64AFE5CA-925C-76AA-F410-15C701CD02C2}"/>
                  </a:ext>
                </a:extLst>
              </p:cNvPr>
              <p:cNvSpPr/>
              <p:nvPr/>
            </p:nvSpPr>
            <p:spPr>
              <a:xfrm>
                <a:off x="444368" y="3744010"/>
                <a:ext cx="502733" cy="228684"/>
              </a:xfrm>
              <a:prstGeom prst="cube">
                <a:avLst>
                  <a:gd name="adj" fmla="val 94825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3" name="直方体 25">
                <a:extLst>
                  <a:ext uri="{FF2B5EF4-FFF2-40B4-BE49-F238E27FC236}">
                    <a16:creationId xmlns:a16="http://schemas.microsoft.com/office/drawing/2014/main" id="{1B225538-D21E-EB33-56C0-4A1B87D8214F}"/>
                  </a:ext>
                </a:extLst>
              </p:cNvPr>
              <p:cNvSpPr/>
              <p:nvPr/>
            </p:nvSpPr>
            <p:spPr>
              <a:xfrm>
                <a:off x="675100" y="3650287"/>
                <a:ext cx="1755815" cy="403010"/>
              </a:xfrm>
              <a:prstGeom prst="cube">
                <a:avLst>
                  <a:gd name="adj" fmla="val 90556"/>
                </a:avLst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4" name="直方体 26">
                <a:extLst>
                  <a:ext uri="{FF2B5EF4-FFF2-40B4-BE49-F238E27FC236}">
                    <a16:creationId xmlns:a16="http://schemas.microsoft.com/office/drawing/2014/main" id="{8B645C89-5FD8-BC9B-3DB9-53F64A8721D8}"/>
                  </a:ext>
                </a:extLst>
              </p:cNvPr>
              <p:cNvSpPr/>
              <p:nvPr/>
            </p:nvSpPr>
            <p:spPr>
              <a:xfrm>
                <a:off x="2128900" y="3744010"/>
                <a:ext cx="502733" cy="228684"/>
              </a:xfrm>
              <a:prstGeom prst="cube">
                <a:avLst>
                  <a:gd name="adj" fmla="val 94825"/>
                </a:avLst>
              </a:prstGeom>
              <a:gradFill flip="none" rotWithShape="1">
                <a:gsLst>
                  <a:gs pos="100000">
                    <a:srgbClr val="D2D2D2"/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0" scaled="0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5" name="直方体 27">
                <a:extLst>
                  <a:ext uri="{FF2B5EF4-FFF2-40B4-BE49-F238E27FC236}">
                    <a16:creationId xmlns:a16="http://schemas.microsoft.com/office/drawing/2014/main" id="{1BB2982B-7E25-46BA-CB52-03A6367B4224}"/>
                  </a:ext>
                </a:extLst>
              </p:cNvPr>
              <p:cNvSpPr/>
              <p:nvPr/>
            </p:nvSpPr>
            <p:spPr>
              <a:xfrm>
                <a:off x="798908" y="3678405"/>
                <a:ext cx="1495069" cy="311161"/>
              </a:xfrm>
              <a:prstGeom prst="cube">
                <a:avLst>
                  <a:gd name="adj" fmla="val 96440"/>
                </a:avLst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grpSp>
          <p:nvGrpSpPr>
            <p:cNvPr id="32" name="グループ化 255">
              <a:extLst>
                <a:ext uri="{FF2B5EF4-FFF2-40B4-BE49-F238E27FC236}">
                  <a16:creationId xmlns:a16="http://schemas.microsoft.com/office/drawing/2014/main" id="{E8711C6A-1532-6B32-1211-E9612E227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337" y="3730594"/>
              <a:ext cx="2187028" cy="404695"/>
              <a:chOff x="444363" y="3649385"/>
              <a:chExt cx="2187028" cy="404695"/>
            </a:xfrm>
          </p:grpSpPr>
          <p:sp>
            <p:nvSpPr>
              <p:cNvPr id="38" name="直方体 19">
                <a:extLst>
                  <a:ext uri="{FF2B5EF4-FFF2-40B4-BE49-F238E27FC236}">
                    <a16:creationId xmlns:a16="http://schemas.microsoft.com/office/drawing/2014/main" id="{FDDD4D96-D4EB-CE41-874C-063FB379B4D3}"/>
                  </a:ext>
                </a:extLst>
              </p:cNvPr>
              <p:cNvSpPr/>
              <p:nvPr/>
            </p:nvSpPr>
            <p:spPr>
              <a:xfrm>
                <a:off x="444368" y="3743844"/>
                <a:ext cx="502733" cy="230559"/>
              </a:xfrm>
              <a:prstGeom prst="cube">
                <a:avLst>
                  <a:gd name="adj" fmla="val 94825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9" name="直方体 20">
                <a:extLst>
                  <a:ext uri="{FF2B5EF4-FFF2-40B4-BE49-F238E27FC236}">
                    <a16:creationId xmlns:a16="http://schemas.microsoft.com/office/drawing/2014/main" id="{83DA5376-A5AB-024C-62B5-D8772423CE50}"/>
                  </a:ext>
                </a:extLst>
              </p:cNvPr>
              <p:cNvSpPr/>
              <p:nvPr/>
            </p:nvSpPr>
            <p:spPr>
              <a:xfrm>
                <a:off x="675100" y="3650121"/>
                <a:ext cx="1755815" cy="404884"/>
              </a:xfrm>
              <a:prstGeom prst="cube">
                <a:avLst>
                  <a:gd name="adj" fmla="val 90556"/>
                </a:avLst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0" name="直方体 21">
                <a:extLst>
                  <a:ext uri="{FF2B5EF4-FFF2-40B4-BE49-F238E27FC236}">
                    <a16:creationId xmlns:a16="http://schemas.microsoft.com/office/drawing/2014/main" id="{807403B4-7E57-931F-ACD5-4FC69E74E021}"/>
                  </a:ext>
                </a:extLst>
              </p:cNvPr>
              <p:cNvSpPr/>
              <p:nvPr/>
            </p:nvSpPr>
            <p:spPr>
              <a:xfrm>
                <a:off x="2128900" y="3743844"/>
                <a:ext cx="502733" cy="230559"/>
              </a:xfrm>
              <a:prstGeom prst="cube">
                <a:avLst>
                  <a:gd name="adj" fmla="val 94825"/>
                </a:avLst>
              </a:prstGeom>
              <a:gradFill flip="none" rotWithShape="1">
                <a:gsLst>
                  <a:gs pos="100000">
                    <a:srgbClr val="D2D2D2"/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0" scaled="0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1" name="直方体 23">
                <a:extLst>
                  <a:ext uri="{FF2B5EF4-FFF2-40B4-BE49-F238E27FC236}">
                    <a16:creationId xmlns:a16="http://schemas.microsoft.com/office/drawing/2014/main" id="{1276278C-78D4-18CD-C69E-89586D6B6B75}"/>
                  </a:ext>
                </a:extLst>
              </p:cNvPr>
              <p:cNvSpPr/>
              <p:nvPr/>
            </p:nvSpPr>
            <p:spPr>
              <a:xfrm>
                <a:off x="798908" y="3678238"/>
                <a:ext cx="1495069" cy="313035"/>
              </a:xfrm>
              <a:prstGeom prst="cube">
                <a:avLst>
                  <a:gd name="adj" fmla="val 96440"/>
                </a:avLst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grpSp>
          <p:nvGrpSpPr>
            <p:cNvPr id="33" name="グループ化 260">
              <a:extLst>
                <a:ext uri="{FF2B5EF4-FFF2-40B4-BE49-F238E27FC236}">
                  <a16:creationId xmlns:a16="http://schemas.microsoft.com/office/drawing/2014/main" id="{E869A851-CBB7-1825-1CAD-A3671BE3C0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750" y="3627946"/>
              <a:ext cx="2187028" cy="404695"/>
              <a:chOff x="444363" y="3649385"/>
              <a:chExt cx="2187028" cy="404695"/>
            </a:xfrm>
          </p:grpSpPr>
          <p:sp>
            <p:nvSpPr>
              <p:cNvPr id="34" name="直方体 13">
                <a:extLst>
                  <a:ext uri="{FF2B5EF4-FFF2-40B4-BE49-F238E27FC236}">
                    <a16:creationId xmlns:a16="http://schemas.microsoft.com/office/drawing/2014/main" id="{AA9778C1-F6ED-811A-3C1B-01E0D0F25058}"/>
                  </a:ext>
                </a:extLst>
              </p:cNvPr>
              <p:cNvSpPr/>
              <p:nvPr/>
            </p:nvSpPr>
            <p:spPr>
              <a:xfrm>
                <a:off x="445210" y="3743397"/>
                <a:ext cx="502733" cy="230558"/>
              </a:xfrm>
              <a:prstGeom prst="cube">
                <a:avLst>
                  <a:gd name="adj" fmla="val 94825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5" name="直方体 14">
                <a:extLst>
                  <a:ext uri="{FF2B5EF4-FFF2-40B4-BE49-F238E27FC236}">
                    <a16:creationId xmlns:a16="http://schemas.microsoft.com/office/drawing/2014/main" id="{59526710-0D9C-191B-19A7-8899A275F9DE}"/>
                  </a:ext>
                </a:extLst>
              </p:cNvPr>
              <p:cNvSpPr/>
              <p:nvPr/>
            </p:nvSpPr>
            <p:spPr>
              <a:xfrm>
                <a:off x="675943" y="3649674"/>
                <a:ext cx="1753939" cy="404884"/>
              </a:xfrm>
              <a:prstGeom prst="cube">
                <a:avLst>
                  <a:gd name="adj" fmla="val 90556"/>
                </a:avLst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6" name="直方体 15">
                <a:extLst>
                  <a:ext uri="{FF2B5EF4-FFF2-40B4-BE49-F238E27FC236}">
                    <a16:creationId xmlns:a16="http://schemas.microsoft.com/office/drawing/2014/main" id="{E31E3D4F-C7A7-6EC0-14CF-21CAA603D920}"/>
                  </a:ext>
                </a:extLst>
              </p:cNvPr>
              <p:cNvSpPr/>
              <p:nvPr/>
            </p:nvSpPr>
            <p:spPr>
              <a:xfrm>
                <a:off x="2127867" y="3743397"/>
                <a:ext cx="502733" cy="230558"/>
              </a:xfrm>
              <a:prstGeom prst="cube">
                <a:avLst>
                  <a:gd name="adj" fmla="val 94825"/>
                </a:avLst>
              </a:prstGeom>
              <a:gradFill flip="none" rotWithShape="1">
                <a:gsLst>
                  <a:gs pos="100000">
                    <a:srgbClr val="D2D2D2"/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0" scaled="0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7" name="直方体 16">
                <a:extLst>
                  <a:ext uri="{FF2B5EF4-FFF2-40B4-BE49-F238E27FC236}">
                    <a16:creationId xmlns:a16="http://schemas.microsoft.com/office/drawing/2014/main" id="{F44CFBA7-149A-5AD0-99D0-4B56883EFFC1}"/>
                  </a:ext>
                </a:extLst>
              </p:cNvPr>
              <p:cNvSpPr/>
              <p:nvPr/>
            </p:nvSpPr>
            <p:spPr>
              <a:xfrm>
                <a:off x="799750" y="3677791"/>
                <a:ext cx="1493193" cy="313036"/>
              </a:xfrm>
              <a:prstGeom prst="cube">
                <a:avLst>
                  <a:gd name="adj" fmla="val 96440"/>
                </a:avLst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</p:grpSp>
      <p:sp>
        <p:nvSpPr>
          <p:cNvPr id="50" name="テキスト ボックス 8">
            <a:extLst>
              <a:ext uri="{FF2B5EF4-FFF2-40B4-BE49-F238E27FC236}">
                <a16:creationId xmlns:a16="http://schemas.microsoft.com/office/drawing/2014/main" id="{EEFA6ECE-1E9D-B818-98A3-763D6A2EE9C7}"/>
              </a:ext>
            </a:extLst>
          </p:cNvPr>
          <p:cNvSpPr txBox="1"/>
          <p:nvPr/>
        </p:nvSpPr>
        <p:spPr>
          <a:xfrm>
            <a:off x="431090" y="988006"/>
            <a:ext cx="6191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kumimoji="1" lang="en-US" altLang="ja-JP" sz="2800" b="1" dirty="0">
                <a:latin typeface="Century Gothic" panose="020B0502020202020204" pitchFamily="34" charset="0"/>
                <a:ea typeface="Meiryo UI" panose="020B0604030504040204" pitchFamily="50" charset="-128"/>
              </a:rPr>
              <a:t>Ultrasonic metal welder benefit</a:t>
            </a:r>
            <a:endParaRPr kumimoji="1" lang="en-US" altLang="ja-JP" sz="2800" b="0" dirty="0">
              <a:latin typeface="Century Gothic" panose="020B0502020202020204" pitchFamily="34" charset="0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043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12915</TotalTime>
  <Words>659</Words>
  <Application>Microsoft Office PowerPoint</Application>
  <PresentationFormat>Custom</PresentationFormat>
  <Paragraphs>133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Meiryo UI</vt:lpstr>
      <vt:lpstr>Century Gothic</vt:lpstr>
      <vt:lpstr>Wingdings</vt:lpstr>
      <vt:lpstr>ＭＳ ゴシック</vt:lpstr>
      <vt:lpstr>Calibri</vt:lpstr>
      <vt:lpstr>Arial</vt:lpstr>
      <vt:lpstr>Office Theme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 Healy</dc:creator>
  <cp:lastModifiedBy>Marcus Healy</cp:lastModifiedBy>
  <cp:revision>11</cp:revision>
  <dcterms:created xsi:type="dcterms:W3CDTF">2022-10-24T13:34:53Z</dcterms:created>
  <dcterms:modified xsi:type="dcterms:W3CDTF">2023-11-08T01:24:08Z</dcterms:modified>
</cp:coreProperties>
</file>